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レベル5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レベル5</a:t>
            </a:r>
          </a:p>
        </p:txBody>
      </p:sp>
      <p:sp>
        <p:nvSpPr>
          <p:cNvPr id="120" name="わたしの好き嫌い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わたしの好き嫌い</a:t>
            </a:r>
          </a:p>
        </p:txBody>
      </p:sp>
      <p:pic>
        <p:nvPicPr>
          <p:cNvPr id="121" name="game_gamen.png" descr="game_game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0804" y="647398"/>
            <a:ext cx="4274908" cy="37939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friends_kids.png" descr="friends_kid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3177" y="6248400"/>
            <a:ext cx="4531048" cy="3302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face_angry_man5.png" descr="face_angry_man5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853710" y="6164085"/>
            <a:ext cx="2974916" cy="3302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好きなもの（例）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好きなもの（例）</a:t>
            </a:r>
          </a:p>
        </p:txBody>
      </p:sp>
      <p:graphicFrame>
        <p:nvGraphicFramePr>
          <p:cNvPr id="126" name="表"/>
          <p:cNvGraphicFramePr/>
          <p:nvPr/>
        </p:nvGraphicFramePr>
        <p:xfrm>
          <a:off x="783829" y="2483464"/>
          <a:ext cx="11099801" cy="636519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5549900"/>
                <a:gridCol w="5549900"/>
              </a:tblGrid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登山　食べること　旅行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ごはん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いい匂い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うどん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服、トンカツ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好きなもの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好きなもの</a:t>
            </a:r>
          </a:p>
        </p:txBody>
      </p:sp>
      <p:graphicFrame>
        <p:nvGraphicFramePr>
          <p:cNvPr id="129" name="表"/>
          <p:cNvGraphicFramePr/>
          <p:nvPr/>
        </p:nvGraphicFramePr>
        <p:xfrm>
          <a:off x="783829" y="2483464"/>
          <a:ext cx="11099801" cy="636519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5549900"/>
                <a:gridCol w="5549900"/>
              </a:tblGrid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嫌いなもの（例）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嫌いなもの（例）</a:t>
            </a:r>
          </a:p>
        </p:txBody>
      </p:sp>
      <p:graphicFrame>
        <p:nvGraphicFramePr>
          <p:cNvPr id="132" name="表"/>
          <p:cNvGraphicFramePr/>
          <p:nvPr/>
        </p:nvGraphicFramePr>
        <p:xfrm>
          <a:off x="783829" y="2483464"/>
          <a:ext cx="11099801" cy="636519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5549900"/>
                <a:gridCol w="5549900"/>
              </a:tblGrid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えらそうなひと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待ち時間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なっとう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嫌いなもの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嫌いなもの</a:t>
            </a:r>
          </a:p>
        </p:txBody>
      </p:sp>
      <p:graphicFrame>
        <p:nvGraphicFramePr>
          <p:cNvPr id="135" name="表"/>
          <p:cNvGraphicFramePr/>
          <p:nvPr/>
        </p:nvGraphicFramePr>
        <p:xfrm>
          <a:off x="783829" y="2483464"/>
          <a:ext cx="11099801" cy="636519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5549900"/>
                <a:gridCol w="5549900"/>
              </a:tblGrid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マズローの欲求階層説（例）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マズローの欲求階層説（例）</a:t>
            </a:r>
          </a:p>
        </p:txBody>
      </p:sp>
      <p:graphicFrame>
        <p:nvGraphicFramePr>
          <p:cNvPr id="138" name="表"/>
          <p:cNvGraphicFramePr/>
          <p:nvPr/>
        </p:nvGraphicFramePr>
        <p:xfrm>
          <a:off x="783829" y="2483464"/>
          <a:ext cx="11099801" cy="636519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3699933"/>
                <a:gridCol w="3699933"/>
                <a:gridCol w="3699933"/>
              </a:tblGrid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自己実現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特別支援教育が特別じゃなくなる日を実現したい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承認欲求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賞を取りたい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社会的欲求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友だちを増やしたい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安全欲求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元気でいたい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生理的欲求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お腹いっぱいご飯が食べたい・ゆっくり寝たい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マズローの欲求階層説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マズローの欲求階層説</a:t>
            </a:r>
          </a:p>
        </p:txBody>
      </p:sp>
      <p:graphicFrame>
        <p:nvGraphicFramePr>
          <p:cNvPr id="141" name="表"/>
          <p:cNvGraphicFramePr/>
          <p:nvPr/>
        </p:nvGraphicFramePr>
        <p:xfrm>
          <a:off x="783829" y="2483464"/>
          <a:ext cx="11099801" cy="636519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3699933"/>
                <a:gridCol w="3699933"/>
                <a:gridCol w="3699933"/>
              </a:tblGrid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レベル5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自己実現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承認欲求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社会的欲求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安全欲求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127303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レベル1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生理的欲求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