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13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13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13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14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15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13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13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14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plan-international.jp/about/libraries/kyouzai/pdf/sdgs_child_friendly.pdf" TargetMode="External"/><Relationship Id="rId3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今日から○○が有料化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今日から○○が有料化</a:t>
            </a:r>
          </a:p>
        </p:txBody>
      </p:sp>
      <p:sp>
        <p:nvSpPr>
          <p:cNvPr id="152" name="なんでやろ？？SDGsから考えよう"/>
          <p:cNvSpPr txBox="1"/>
          <p:nvPr>
            <p:ph type="subTitle" sz="quarter" idx="1"/>
          </p:nvPr>
        </p:nvSpPr>
        <p:spPr>
          <a:xfrm>
            <a:off x="1028700" y="89748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なんでやろ？？SDGsから考えよう</a:t>
            </a:r>
          </a:p>
        </p:txBody>
      </p:sp>
      <p:pic>
        <p:nvPicPr>
          <p:cNvPr id="153" name="money_bag_yen.png" descr="money_bag_y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15387" y="503178"/>
            <a:ext cx="5055070" cy="5502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shopping_reji.png" descr="shopping_rej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573722" y="8395760"/>
            <a:ext cx="4556798" cy="4243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7月1日から有料化されるのは？"/>
          <p:cNvSpPr txBox="1"/>
          <p:nvPr>
            <p:ph type="title"/>
          </p:nvPr>
        </p:nvSpPr>
        <p:spPr>
          <a:xfrm>
            <a:off x="1206498" y="876300"/>
            <a:ext cx="21971004" cy="1321197"/>
          </a:xfrm>
          <a:prstGeom prst="rect">
            <a:avLst/>
          </a:prstGeom>
        </p:spPr>
        <p:txBody>
          <a:bodyPr/>
          <a:lstStyle>
            <a:lvl1pPr defTabSz="1341086">
              <a:defRPr spc="-127" sz="6380"/>
            </a:lvl1pPr>
          </a:lstStyle>
          <a:p>
            <a:pPr/>
            <a:r>
              <a:t>7月1日から有料化されるのは？</a:t>
            </a:r>
          </a:p>
        </p:txBody>
      </p:sp>
      <p:sp>
        <p:nvSpPr>
          <p:cNvPr id="157" name="四角形"/>
          <p:cNvSpPr/>
          <p:nvPr/>
        </p:nvSpPr>
        <p:spPr>
          <a:xfrm>
            <a:off x="12687300" y="1016000"/>
            <a:ext cx="9625311" cy="1321197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１枚いくら？"/>
          <p:cNvSpPr txBox="1"/>
          <p:nvPr/>
        </p:nvSpPr>
        <p:spPr>
          <a:xfrm>
            <a:off x="1713738" y="4571999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１枚いくら？</a:t>
            </a:r>
          </a:p>
        </p:txBody>
      </p:sp>
      <p:sp>
        <p:nvSpPr>
          <p:cNvPr id="159" name="円〜 円"/>
          <p:cNvSpPr/>
          <p:nvPr/>
        </p:nvSpPr>
        <p:spPr>
          <a:xfrm>
            <a:off x="6642100" y="4419401"/>
            <a:ext cx="9625311" cy="1321198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lvl1pPr>
          </a:lstStyle>
          <a:p>
            <a:pPr/>
            <a:r>
              <a:t>円〜　円</a:t>
            </a:r>
          </a:p>
        </p:txBody>
      </p:sp>
      <p:sp>
        <p:nvSpPr>
          <p:cNvPr id="160" name="なぜ有料化するの？"/>
          <p:cNvSpPr txBox="1"/>
          <p:nvPr/>
        </p:nvSpPr>
        <p:spPr>
          <a:xfrm>
            <a:off x="1459738" y="8000999"/>
            <a:ext cx="56007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なぜ有料化するの？</a:t>
            </a:r>
          </a:p>
        </p:txBody>
      </p:sp>
      <p:sp>
        <p:nvSpPr>
          <p:cNvPr id="161" name="四角形"/>
          <p:cNvSpPr/>
          <p:nvPr/>
        </p:nvSpPr>
        <p:spPr>
          <a:xfrm>
            <a:off x="7150100" y="7822803"/>
            <a:ext cx="16222762" cy="243403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2" name="ヒント：困ったら黄色を…"/>
          <p:cNvSpPr txBox="1"/>
          <p:nvPr/>
        </p:nvSpPr>
        <p:spPr>
          <a:xfrm>
            <a:off x="989838" y="10923267"/>
            <a:ext cx="6819901" cy="2410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ヒント：困ったら黄色を</a:t>
            </a:r>
          </a:p>
          <a:p>
            <a:pPr/>
            <a:r>
              <a:t>うごかしてみよう</a:t>
            </a:r>
          </a:p>
        </p:txBody>
      </p:sp>
      <p:sp>
        <p:nvSpPr>
          <p:cNvPr id="163" name="レジ袋有料化 なぜ で検索"/>
          <p:cNvSpPr txBox="1"/>
          <p:nvPr/>
        </p:nvSpPr>
        <p:spPr>
          <a:xfrm>
            <a:off x="10400538" y="11137899"/>
            <a:ext cx="8039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レジ袋有料化　なぜ　で検索</a:t>
            </a:r>
          </a:p>
        </p:txBody>
      </p:sp>
      <p:sp>
        <p:nvSpPr>
          <p:cNvPr id="164" name="四角形"/>
          <p:cNvSpPr/>
          <p:nvPr/>
        </p:nvSpPr>
        <p:spPr>
          <a:xfrm>
            <a:off x="9944100" y="11010900"/>
            <a:ext cx="10878493" cy="2235198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私たちにできることは？"/>
          <p:cNvSpPr txBox="1"/>
          <p:nvPr/>
        </p:nvSpPr>
        <p:spPr>
          <a:xfrm>
            <a:off x="1027938" y="1523999"/>
            <a:ext cx="6819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私たちにできることは？</a:t>
            </a:r>
          </a:p>
        </p:txBody>
      </p:sp>
      <p:sp>
        <p:nvSpPr>
          <p:cNvPr id="167" name="四角形"/>
          <p:cNvSpPr/>
          <p:nvPr/>
        </p:nvSpPr>
        <p:spPr>
          <a:xfrm>
            <a:off x="8407400" y="1498600"/>
            <a:ext cx="1024835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8" name="四角形"/>
          <p:cNvSpPr/>
          <p:nvPr/>
        </p:nvSpPr>
        <p:spPr>
          <a:xfrm>
            <a:off x="8407400" y="3136900"/>
            <a:ext cx="10248355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9" name="SDGsってなんだっけ？"/>
          <p:cNvSpPr txBox="1"/>
          <p:nvPr/>
        </p:nvSpPr>
        <p:spPr>
          <a:xfrm>
            <a:off x="1180338" y="6502400"/>
            <a:ext cx="662970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SDGsってなんだっけ？</a:t>
            </a:r>
          </a:p>
        </p:txBody>
      </p:sp>
      <p:sp>
        <p:nvSpPr>
          <p:cNvPr id="170" name="四角形"/>
          <p:cNvSpPr/>
          <p:nvPr/>
        </p:nvSpPr>
        <p:spPr>
          <a:xfrm>
            <a:off x="7810500" y="6134100"/>
            <a:ext cx="10248355" cy="516061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pic>
        <p:nvPicPr>
          <p:cNvPr id="171" name="sdg_poster_ja.png" descr="sdg_poster_ja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277" y="8093054"/>
            <a:ext cx="5053041" cy="35723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関係のあるSDGsの番号は？"/>
          <p:cNvSpPr txBox="1"/>
          <p:nvPr>
            <p:ph type="body" sz="quarter" idx="1"/>
          </p:nvPr>
        </p:nvSpPr>
        <p:spPr>
          <a:xfrm>
            <a:off x="1612900" y="-19457"/>
            <a:ext cx="21971000" cy="2317968"/>
          </a:xfrm>
          <a:prstGeom prst="rect">
            <a:avLst/>
          </a:prstGeom>
        </p:spPr>
        <p:txBody>
          <a:bodyPr/>
          <a:lstStyle/>
          <a:p>
            <a:pPr/>
            <a:r>
              <a:t>関係のあるSDGsの番号は？</a:t>
            </a:r>
          </a:p>
        </p:txBody>
      </p:sp>
      <p:sp>
        <p:nvSpPr>
          <p:cNvPr id="174" name="番号"/>
          <p:cNvSpPr txBox="1"/>
          <p:nvPr/>
        </p:nvSpPr>
        <p:spPr>
          <a:xfrm>
            <a:off x="1561338" y="31749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番号</a:t>
            </a:r>
          </a:p>
        </p:txBody>
      </p:sp>
      <p:sp>
        <p:nvSpPr>
          <p:cNvPr id="175" name="理由"/>
          <p:cNvSpPr txBox="1"/>
          <p:nvPr/>
        </p:nvSpPr>
        <p:spPr>
          <a:xfrm>
            <a:off x="7638867" y="30479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76" name="四角形"/>
          <p:cNvSpPr/>
          <p:nvPr/>
        </p:nvSpPr>
        <p:spPr>
          <a:xfrm>
            <a:off x="3524829" y="3048000"/>
            <a:ext cx="2550270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7" name="四角形"/>
          <p:cNvSpPr/>
          <p:nvPr/>
        </p:nvSpPr>
        <p:spPr>
          <a:xfrm>
            <a:off x="9468429" y="2921000"/>
            <a:ext cx="13829904" cy="209531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8" name="番号"/>
          <p:cNvSpPr txBox="1"/>
          <p:nvPr/>
        </p:nvSpPr>
        <p:spPr>
          <a:xfrm>
            <a:off x="1561338" y="56387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番号</a:t>
            </a:r>
          </a:p>
        </p:txBody>
      </p:sp>
      <p:sp>
        <p:nvSpPr>
          <p:cNvPr id="179" name="理由"/>
          <p:cNvSpPr txBox="1"/>
          <p:nvPr/>
        </p:nvSpPr>
        <p:spPr>
          <a:xfrm>
            <a:off x="7708138" y="56387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0" name="四角形"/>
          <p:cNvSpPr/>
          <p:nvPr/>
        </p:nvSpPr>
        <p:spPr>
          <a:xfrm>
            <a:off x="3499429" y="5511800"/>
            <a:ext cx="2550270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1" name="四角形"/>
          <p:cNvSpPr/>
          <p:nvPr/>
        </p:nvSpPr>
        <p:spPr>
          <a:xfrm>
            <a:off x="9468429" y="5343731"/>
            <a:ext cx="13829904" cy="1910748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2" name="番号"/>
          <p:cNvSpPr txBox="1"/>
          <p:nvPr/>
        </p:nvSpPr>
        <p:spPr>
          <a:xfrm>
            <a:off x="1561338" y="7835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番号</a:t>
            </a:r>
          </a:p>
        </p:txBody>
      </p:sp>
      <p:sp>
        <p:nvSpPr>
          <p:cNvPr id="183" name="理由"/>
          <p:cNvSpPr txBox="1"/>
          <p:nvPr/>
        </p:nvSpPr>
        <p:spPr>
          <a:xfrm>
            <a:off x="7696017" y="7708899"/>
            <a:ext cx="13335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</a:t>
            </a:r>
          </a:p>
        </p:txBody>
      </p:sp>
      <p:sp>
        <p:nvSpPr>
          <p:cNvPr id="184" name="四角形"/>
          <p:cNvSpPr/>
          <p:nvPr/>
        </p:nvSpPr>
        <p:spPr>
          <a:xfrm>
            <a:off x="3493079" y="7708900"/>
            <a:ext cx="2550270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5" name="四角形"/>
          <p:cNvSpPr/>
          <p:nvPr/>
        </p:nvSpPr>
        <p:spPr>
          <a:xfrm>
            <a:off x="9468429" y="7581900"/>
            <a:ext cx="13829904" cy="1821409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6" name="ヒント：困ったら黄色を…"/>
          <p:cNvSpPr txBox="1"/>
          <p:nvPr/>
        </p:nvSpPr>
        <p:spPr>
          <a:xfrm>
            <a:off x="735838" y="10669267"/>
            <a:ext cx="6819901" cy="2410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ヒント：困ったら黄色を</a:t>
            </a:r>
          </a:p>
          <a:p>
            <a:pPr/>
            <a:r>
              <a:t>うごかしてみよう</a:t>
            </a:r>
          </a:p>
        </p:txBody>
      </p:sp>
      <p:sp>
        <p:nvSpPr>
          <p:cNvPr id="187" name="レジ袋有料化 SDGs で検索"/>
          <p:cNvSpPr txBox="1"/>
          <p:nvPr/>
        </p:nvSpPr>
        <p:spPr>
          <a:xfrm>
            <a:off x="10298938" y="10998199"/>
            <a:ext cx="847679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レジ袋有料化　SDGs　で検索</a:t>
            </a:r>
          </a:p>
        </p:txBody>
      </p:sp>
      <p:sp>
        <p:nvSpPr>
          <p:cNvPr id="188" name="四角形"/>
          <p:cNvSpPr/>
          <p:nvPr/>
        </p:nvSpPr>
        <p:spPr>
          <a:xfrm>
            <a:off x="9525000" y="10756900"/>
            <a:ext cx="10878493" cy="2235198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プラスチックゴミを減らすために…"/>
          <p:cNvSpPr txBox="1"/>
          <p:nvPr>
            <p:ph type="body" sz="half" idx="1"/>
          </p:nvPr>
        </p:nvSpPr>
        <p:spPr>
          <a:xfrm>
            <a:off x="1206500" y="259943"/>
            <a:ext cx="21971000" cy="3874314"/>
          </a:xfrm>
          <a:prstGeom prst="rect">
            <a:avLst/>
          </a:prstGeom>
        </p:spPr>
        <p:txBody>
          <a:bodyPr/>
          <a:lstStyle/>
          <a:p>
            <a:pPr defTabSz="1560536">
              <a:defRPr spc="-148" sz="7424"/>
            </a:pPr>
            <a:r>
              <a:t>プラスチックゴミを減らすために</a:t>
            </a:r>
          </a:p>
          <a:p>
            <a:pPr defTabSz="1560536">
              <a:defRPr spc="-148" sz="7424"/>
            </a:pPr>
          </a:p>
          <a:p>
            <a:pPr defTabSz="1560536">
              <a:defRPr spc="-148" sz="7424"/>
            </a:pPr>
            <a:r>
              <a:t>他にできることは？</a:t>
            </a:r>
          </a:p>
        </p:txBody>
      </p:sp>
      <p:sp>
        <p:nvSpPr>
          <p:cNvPr id="191" name="ヒント：困ったら黄色を…"/>
          <p:cNvSpPr txBox="1"/>
          <p:nvPr/>
        </p:nvSpPr>
        <p:spPr>
          <a:xfrm>
            <a:off x="989838" y="10885167"/>
            <a:ext cx="6819901" cy="2410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ヒント：困ったら黄色を</a:t>
            </a:r>
          </a:p>
          <a:p>
            <a:pPr/>
            <a:r>
              <a:t>うごかしてみよう</a:t>
            </a:r>
          </a:p>
        </p:txBody>
      </p:sp>
      <p:sp>
        <p:nvSpPr>
          <p:cNvPr id="192" name="プラスチックゴミ 減らす で検索"/>
          <p:cNvSpPr txBox="1"/>
          <p:nvPr/>
        </p:nvSpPr>
        <p:spPr>
          <a:xfrm>
            <a:off x="10895838" y="11302999"/>
            <a:ext cx="981913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プラスチックゴミ　減らす　で検索</a:t>
            </a:r>
          </a:p>
        </p:txBody>
      </p:sp>
      <p:sp>
        <p:nvSpPr>
          <p:cNvPr id="193" name="四角形"/>
          <p:cNvSpPr/>
          <p:nvPr/>
        </p:nvSpPr>
        <p:spPr>
          <a:xfrm>
            <a:off x="10366157" y="10972800"/>
            <a:ext cx="10878494" cy="2235198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4" name="四角形"/>
          <p:cNvSpPr/>
          <p:nvPr/>
        </p:nvSpPr>
        <p:spPr>
          <a:xfrm>
            <a:off x="1346200" y="4965700"/>
            <a:ext cx="8052842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5" name="四角形"/>
          <p:cNvSpPr/>
          <p:nvPr/>
        </p:nvSpPr>
        <p:spPr>
          <a:xfrm>
            <a:off x="1346200" y="7067143"/>
            <a:ext cx="8052842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6" name="四角形"/>
          <p:cNvSpPr/>
          <p:nvPr/>
        </p:nvSpPr>
        <p:spPr>
          <a:xfrm>
            <a:off x="11226800" y="4965700"/>
            <a:ext cx="8052842" cy="1270000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7" name="四角形"/>
          <p:cNvSpPr/>
          <p:nvPr/>
        </p:nvSpPr>
        <p:spPr>
          <a:xfrm>
            <a:off x="11226800" y="7067143"/>
            <a:ext cx="8052842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