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818771"/>
          <c:y val="0.0446218"/>
          <c:w val="0.873453"/>
          <c:h val="0.87873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地域1</c:v>
                </c:pt>
              </c:strCache>
            </c:strRef>
          </c:tx>
          <c:spPr>
            <a:noFill/>
            <a:ln w="762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6"/>
            <c:spPr>
              <a:noFill/>
              <a:ln w="762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2400" u="none">
                    <a:solidFill>
                      <a:srgbClr val="FFFFFF"/>
                    </a:solidFill>
                    <a:latin typeface="ヒラギノ角ゴ ProN W3"/>
                  </a:defRPr>
                </a:pP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0さい</c:v>
                </c:pt>
                <c:pt idx="1">
                  <c:v>6さい</c:v>
                </c:pt>
                <c:pt idx="2">
                  <c:v>12さい</c:v>
                </c:pt>
                <c:pt idx="3">
                  <c:v>14さい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100.000000</c:v>
                </c:pt>
                <c:pt idx="1">
                  <c:v>50.000000</c:v>
                </c:pt>
                <c:pt idx="2">
                  <c:v>100.000000</c:v>
                </c:pt>
                <c:pt idx="3">
                  <c:v>-100.000000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地域2</c:v>
                </c:pt>
              </c:strCache>
            </c:strRef>
          </c:tx>
          <c:spPr>
            <a:noFill/>
            <a:ln w="76200" cap="flat">
              <a:solidFill>
                <a:schemeClr val="accent4">
                  <a:hueOff val="-624705"/>
                  <a:lumOff val="1372"/>
                </a:schemeClr>
              </a:solidFill>
              <a:prstDash val="solid"/>
              <a:miter lim="400000"/>
            </a:ln>
            <a:effectLst/>
          </c:spPr>
          <c:marker>
            <c:symbol val="circle"/>
            <c:size val="6"/>
            <c:spPr>
              <a:noFill/>
              <a:ln w="76200" cap="flat">
                <a:solidFill>
                  <a:schemeClr val="accent4">
                    <a:hueOff val="-624705"/>
                    <a:lumOff val="1372"/>
                  </a:schemeClr>
                </a:solidFill>
                <a:prstDash val="solid"/>
                <a:miter lim="400000"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2400" u="none">
                    <a:solidFill>
                      <a:srgbClr val="FFFFFF"/>
                    </a:solidFill>
                    <a:latin typeface="ヒラギノ角ゴ ProN W3"/>
                  </a:defRPr>
                </a:pP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0さい</c:v>
                </c:pt>
                <c:pt idx="1">
                  <c:v>6さい</c:v>
                </c:pt>
                <c:pt idx="2">
                  <c:v>12さい</c:v>
                </c:pt>
                <c:pt idx="3">
                  <c:v>14さい</c:v>
                </c:pt>
              </c:strCache>
            </c:strRef>
          </c:cat>
          <c:val>
            <c:numRef>
              <c:f>Sheet1!$B$3:$E$3</c:f>
              <c:numCache>
                <c:ptCount val="0"/>
              </c:numCache>
            </c:numRef>
          </c:val>
          <c:smooth val="0"/>
        </c:ser>
        <c:marker val="1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2400" u="none">
                <a:solidFill>
                  <a:srgbClr val="FFFFFF"/>
                </a:solidFill>
                <a:latin typeface="ヒラギノ角ゴ ProN W3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400" u="none">
                <a:solidFill>
                  <a:srgbClr val="FFFFFF"/>
                </a:solidFill>
                <a:latin typeface="ヒラギノ角ゴ ProN W3"/>
              </a:defRPr>
            </a:pPr>
          </a:p>
        </c:txPr>
        <c:crossAx val="2094734552"/>
        <c:crosses val="autoZero"/>
        <c:crossBetween val="midCat"/>
        <c:majorUnit val="50"/>
        <c:minorUnit val="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39263"/>
          <c:y val="0.0446218"/>
          <c:w val="0.913993"/>
          <c:h val="0.87873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地域1</c:v>
                </c:pt>
              </c:strCache>
            </c:strRef>
          </c:tx>
          <c:spPr>
            <a:noFill/>
            <a:ln w="762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6"/>
            <c:spPr>
              <a:noFill/>
              <a:ln w="762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2400" u="none">
                    <a:solidFill>
                      <a:srgbClr val="FFFFFF"/>
                    </a:solidFill>
                    <a:latin typeface="ヒラギノ角ゴ ProN W3"/>
                  </a:defRPr>
                </a:pP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0さい</c:v>
                </c:pt>
                <c:pt idx="1">
                  <c:v/>
                </c:pt>
                <c:pt idx="2">
                  <c:v/>
                </c:pt>
                <c:pt idx="3">
                  <c:v>14さい</c:v>
                </c:pt>
              </c:strCache>
            </c:strRef>
          </c:cat>
          <c:val>
            <c:numRef>
              <c:f>Sheet1!$B$2:$E$2</c:f>
              <c:numCache>
                <c:ptCount val="0"/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地域2</c:v>
                </c:pt>
              </c:strCache>
            </c:strRef>
          </c:tx>
          <c:spPr>
            <a:noFill/>
            <a:ln w="76200" cap="flat">
              <a:solidFill>
                <a:schemeClr val="accent4">
                  <a:hueOff val="-624705"/>
                  <a:lumOff val="1372"/>
                </a:schemeClr>
              </a:solidFill>
              <a:prstDash val="solid"/>
              <a:miter lim="400000"/>
            </a:ln>
            <a:effectLst/>
          </c:spPr>
          <c:marker>
            <c:symbol val="circle"/>
            <c:size val="6"/>
            <c:spPr>
              <a:noFill/>
              <a:ln w="76200" cap="flat">
                <a:solidFill>
                  <a:schemeClr val="accent4">
                    <a:hueOff val="-624705"/>
                    <a:lumOff val="1372"/>
                  </a:schemeClr>
                </a:solidFill>
                <a:prstDash val="solid"/>
                <a:miter lim="400000"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2400" u="none">
                    <a:solidFill>
                      <a:srgbClr val="FFFFFF"/>
                    </a:solidFill>
                    <a:latin typeface="ヒラギノ角ゴ ProN W3"/>
                  </a:defRPr>
                </a:pP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0さい</c:v>
                </c:pt>
                <c:pt idx="1">
                  <c:v/>
                </c:pt>
                <c:pt idx="2">
                  <c:v/>
                </c:pt>
                <c:pt idx="3">
                  <c:v>14さい</c:v>
                </c:pt>
              </c:strCache>
            </c:strRef>
          </c:cat>
          <c:val>
            <c:numRef>
              <c:f>Sheet1!$B$3:$E$3</c:f>
              <c:numCache>
                <c:ptCount val="0"/>
              </c:numCache>
            </c:numRef>
          </c:val>
          <c:smooth val="0"/>
        </c:ser>
        <c:marker val="1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2400" u="none">
                <a:solidFill>
                  <a:srgbClr val="FFFFFF"/>
                </a:solidFill>
                <a:latin typeface="ヒラギノ角ゴ ProN W3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400" u="none">
                <a:solidFill>
                  <a:srgbClr val="FFFFFF"/>
                </a:solidFill>
                <a:latin typeface="ヒラギノ角ゴ ProN W3"/>
              </a:defRPr>
            </a:pPr>
          </a:p>
        </c:txPr>
        <c:crossAx val="2094734552"/>
        <c:crosses val="autoZero"/>
        <c:crossBetween val="midCat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463464"/>
          <c:y val="0.0446218"/>
          <c:w val="0.907307"/>
          <c:h val="0.87873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地域1</c:v>
                </c:pt>
              </c:strCache>
            </c:strRef>
          </c:tx>
          <c:spPr>
            <a:noFill/>
            <a:ln w="762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6"/>
            <c:spPr>
              <a:noFill/>
              <a:ln w="762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2400" u="none">
                    <a:solidFill>
                      <a:srgbClr val="FFFFFF"/>
                    </a:solidFill>
                    <a:latin typeface="ヒラギノ角ゴ ProN W3"/>
                  </a:defRPr>
                </a:pP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Sheet1!$B$1:$J$1</c:f>
              <c:strCache>
                <c:ptCount val="9"/>
                <c:pt idx="0">
                  <c:v>15さい</c:v>
                </c:pt>
                <c:pt idx="1">
                  <c:v>20さい</c:v>
                </c:pt>
                <c:pt idx="2">
                  <c:v>30さい</c:v>
                </c:pt>
                <c:pt idx="3">
                  <c:v>40さい</c:v>
                </c:pt>
                <c:pt idx="4">
                  <c:v>50さい</c:v>
                </c:pt>
                <c:pt idx="5">
                  <c:v>60さい</c:v>
                </c:pt>
                <c:pt idx="6">
                  <c:v>70さい</c:v>
                </c:pt>
                <c:pt idx="7">
                  <c:v>80さい</c:v>
                </c:pt>
                <c:pt idx="8">
                  <c:v>90さい</c:v>
                </c:pt>
              </c:strCache>
            </c:strRef>
          </c:cat>
          <c:val>
            <c:numRef>
              <c:f>Sheet1!$B$2:$J$2</c:f>
              <c:numCache>
                <c:ptCount val="0"/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地域2</c:v>
                </c:pt>
              </c:strCache>
            </c:strRef>
          </c:tx>
          <c:spPr>
            <a:noFill/>
            <a:ln w="76200" cap="flat">
              <a:solidFill>
                <a:schemeClr val="accent4">
                  <a:hueOff val="-624705"/>
                  <a:lumOff val="1372"/>
                </a:schemeClr>
              </a:solidFill>
              <a:prstDash val="solid"/>
              <a:miter lim="400000"/>
            </a:ln>
            <a:effectLst/>
          </c:spPr>
          <c:marker>
            <c:symbol val="circle"/>
            <c:size val="6"/>
            <c:spPr>
              <a:noFill/>
              <a:ln w="76200" cap="flat">
                <a:solidFill>
                  <a:schemeClr val="accent4">
                    <a:hueOff val="-624705"/>
                    <a:lumOff val="1372"/>
                  </a:schemeClr>
                </a:solidFill>
                <a:prstDash val="solid"/>
                <a:miter lim="400000"/>
              </a:ln>
              <a:effectLst/>
            </c:spPr>
          </c:marker>
          <c:dLbls>
            <c:numFmt formatCode="#,##0" sourceLinked="0"/>
            <c:txPr>
              <a:bodyPr/>
              <a:lstStyle/>
              <a:p>
                <a:pPr>
                  <a:defRPr b="0" i="0" strike="noStrike" sz="2400" u="none">
                    <a:solidFill>
                      <a:srgbClr val="FFFFFF"/>
                    </a:solidFill>
                    <a:latin typeface="ヒラギノ角ゴ ProN W3"/>
                  </a:defRPr>
                </a:pP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Sheet1!$B$1:$J$1</c:f>
              <c:strCache>
                <c:ptCount val="9"/>
                <c:pt idx="0">
                  <c:v>15さい</c:v>
                </c:pt>
                <c:pt idx="1">
                  <c:v>20さい</c:v>
                </c:pt>
                <c:pt idx="2">
                  <c:v>30さい</c:v>
                </c:pt>
                <c:pt idx="3">
                  <c:v>40さい</c:v>
                </c:pt>
                <c:pt idx="4">
                  <c:v>50さい</c:v>
                </c:pt>
                <c:pt idx="5">
                  <c:v>60さい</c:v>
                </c:pt>
                <c:pt idx="6">
                  <c:v>70さい</c:v>
                </c:pt>
                <c:pt idx="7">
                  <c:v>80さい</c:v>
                </c:pt>
                <c:pt idx="8">
                  <c:v>90さい</c:v>
                </c:pt>
              </c:strCache>
            </c:strRef>
          </c:cat>
          <c:val>
            <c:numRef>
              <c:f>Sheet1!$B$3:$J$3</c:f>
              <c:numCache>
                <c:ptCount val="0"/>
              </c:numCache>
            </c:numRef>
          </c:val>
          <c:smooth val="0"/>
        </c:ser>
        <c:marker val="1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b="0" i="0" strike="noStrike" sz="2400" u="none">
                <a:solidFill>
                  <a:srgbClr val="FFFFFF"/>
                </a:solidFill>
                <a:latin typeface="ヒラギノ角ゴ ProN W3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400" u="none">
                <a:solidFill>
                  <a:srgbClr val="FFFFFF"/>
                </a:solidFill>
                <a:latin typeface="ヒラギノ角ゴ ProN W3"/>
              </a:defRPr>
            </a:pPr>
          </a:p>
        </c:txPr>
        <c:crossAx val="2094734552"/>
        <c:crosses val="autoZero"/>
        <c:crossBetween val="midCat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ライフチャートを描いてみよう"/>
          <p:cNvSpPr txBox="1"/>
          <p:nvPr>
            <p:ph type="ctrTitle"/>
          </p:nvPr>
        </p:nvSpPr>
        <p:spPr>
          <a:xfrm>
            <a:off x="863600" y="3175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ライフチャートを描いてみよう</a:t>
            </a:r>
          </a:p>
        </p:txBody>
      </p:sp>
      <p:sp>
        <p:nvSpPr>
          <p:cNvPr id="120" name="何歳で何があった❓…"/>
          <p:cNvSpPr txBox="1"/>
          <p:nvPr>
            <p:ph type="subTitle" sz="quarter" idx="1"/>
          </p:nvPr>
        </p:nvSpPr>
        <p:spPr>
          <a:xfrm>
            <a:off x="1270000" y="6709463"/>
            <a:ext cx="10464800" cy="1130301"/>
          </a:xfrm>
          <a:prstGeom prst="rect">
            <a:avLst/>
          </a:prstGeom>
        </p:spPr>
        <p:txBody>
          <a:bodyPr/>
          <a:lstStyle/>
          <a:p>
            <a:pPr defTabSz="332993">
              <a:defRPr sz="2109"/>
            </a:pPr>
            <a:r>
              <a:t>何歳で何があった❓</a:t>
            </a:r>
          </a:p>
          <a:p>
            <a:pPr defTabSz="332993">
              <a:defRPr sz="2109"/>
            </a:pPr>
            <a:r>
              <a:t>どう思った❓</a:t>
            </a:r>
          </a:p>
        </p:txBody>
      </p:sp>
      <p:pic>
        <p:nvPicPr>
          <p:cNvPr id="121" name="graph10_oresen1.png" descr="graph10_oresen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56736" y="5241925"/>
            <a:ext cx="4586834" cy="4586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wakaremichi_man.png" descr="wakaremichi_ma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342" y="3964533"/>
            <a:ext cx="49657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どーしてもやりたいこと10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4095">
              <a:defRPr sz="7040"/>
            </a:lvl1pPr>
          </a:lstStyle>
          <a:p>
            <a:pPr/>
            <a:r>
              <a:t>どーしてもやりたいこと10</a:t>
            </a:r>
          </a:p>
        </p:txBody>
      </p:sp>
      <p:sp>
        <p:nvSpPr>
          <p:cNvPr id="125" name="四角形"/>
          <p:cNvSpPr/>
          <p:nvPr/>
        </p:nvSpPr>
        <p:spPr>
          <a:xfrm>
            <a:off x="1072465" y="3065614"/>
            <a:ext cx="4872068" cy="9236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6" name="四角形"/>
          <p:cNvSpPr/>
          <p:nvPr/>
        </p:nvSpPr>
        <p:spPr>
          <a:xfrm>
            <a:off x="1072465" y="4414977"/>
            <a:ext cx="4872068" cy="9236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7" name="四角形"/>
          <p:cNvSpPr/>
          <p:nvPr/>
        </p:nvSpPr>
        <p:spPr>
          <a:xfrm>
            <a:off x="1072465" y="5913651"/>
            <a:ext cx="4872068" cy="9236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8" name="四角形"/>
          <p:cNvSpPr/>
          <p:nvPr/>
        </p:nvSpPr>
        <p:spPr>
          <a:xfrm>
            <a:off x="1072465" y="7340600"/>
            <a:ext cx="4872068" cy="9236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9" name="四角形"/>
          <p:cNvSpPr/>
          <p:nvPr/>
        </p:nvSpPr>
        <p:spPr>
          <a:xfrm>
            <a:off x="1072465" y="8643046"/>
            <a:ext cx="4872068" cy="9236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0" name="四角形"/>
          <p:cNvSpPr/>
          <p:nvPr/>
        </p:nvSpPr>
        <p:spPr>
          <a:xfrm>
            <a:off x="7021510" y="3065614"/>
            <a:ext cx="4872068" cy="9236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1" name="四角形"/>
          <p:cNvSpPr/>
          <p:nvPr/>
        </p:nvSpPr>
        <p:spPr>
          <a:xfrm>
            <a:off x="7021510" y="4414977"/>
            <a:ext cx="4872068" cy="9236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2" name="四角形"/>
          <p:cNvSpPr/>
          <p:nvPr/>
        </p:nvSpPr>
        <p:spPr>
          <a:xfrm>
            <a:off x="7021510" y="5913651"/>
            <a:ext cx="4872068" cy="9236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3" name="四角形"/>
          <p:cNvSpPr/>
          <p:nvPr/>
        </p:nvSpPr>
        <p:spPr>
          <a:xfrm>
            <a:off x="7021510" y="7340600"/>
            <a:ext cx="4872068" cy="9236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4" name="四角形"/>
          <p:cNvSpPr/>
          <p:nvPr/>
        </p:nvSpPr>
        <p:spPr>
          <a:xfrm>
            <a:off x="7021510" y="8643046"/>
            <a:ext cx="4872068" cy="92364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人生のイベント（例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人生のイベント（例）</a:t>
            </a:r>
          </a:p>
        </p:txBody>
      </p:sp>
      <p:graphicFrame>
        <p:nvGraphicFramePr>
          <p:cNvPr id="137" name="表"/>
          <p:cNvGraphicFramePr/>
          <p:nvPr/>
        </p:nvGraphicFramePr>
        <p:xfrm>
          <a:off x="101457" y="2597150"/>
          <a:ext cx="12402319" cy="58259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1878745"/>
                <a:gridCol w="7864594"/>
                <a:gridCol w="2658978"/>
              </a:tblGrid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何歳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何があった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気持ち＋−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０歳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うまれた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100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６歳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小学校入学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50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１２歳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中学入学　入試合格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100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１４歳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中学の勉強、難しすぎる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-100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これまで（例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これまで（例）</a:t>
            </a:r>
          </a:p>
        </p:txBody>
      </p:sp>
      <p:graphicFrame>
        <p:nvGraphicFramePr>
          <p:cNvPr id="140" name="2D折れ線グラフ"/>
          <p:cNvGraphicFramePr/>
          <p:nvPr/>
        </p:nvGraphicFramePr>
        <p:xfrm>
          <a:off x="843381" y="2046569"/>
          <a:ext cx="11462056" cy="683073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人生のイベント（これまで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人生のイベント（これまで）</a:t>
            </a:r>
          </a:p>
        </p:txBody>
      </p:sp>
      <p:graphicFrame>
        <p:nvGraphicFramePr>
          <p:cNvPr id="143" name="表"/>
          <p:cNvGraphicFramePr/>
          <p:nvPr/>
        </p:nvGraphicFramePr>
        <p:xfrm>
          <a:off x="101457" y="2597150"/>
          <a:ext cx="12402319" cy="58259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1878745"/>
                <a:gridCol w="7864594"/>
                <a:gridCol w="2658978"/>
              </a:tblGrid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何歳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何があった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気持ち＋−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これまで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これまで</a:t>
            </a:r>
          </a:p>
        </p:txBody>
      </p:sp>
      <p:graphicFrame>
        <p:nvGraphicFramePr>
          <p:cNvPr id="146" name="2D折れ線グラフ"/>
          <p:cNvGraphicFramePr/>
          <p:nvPr/>
        </p:nvGraphicFramePr>
        <p:xfrm>
          <a:off x="1351787" y="2046569"/>
          <a:ext cx="10953650" cy="683073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人生のイベント（これから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人生のイベント（これから）</a:t>
            </a:r>
          </a:p>
        </p:txBody>
      </p:sp>
      <p:graphicFrame>
        <p:nvGraphicFramePr>
          <p:cNvPr id="149" name="表"/>
          <p:cNvGraphicFramePr/>
          <p:nvPr/>
        </p:nvGraphicFramePr>
        <p:xfrm>
          <a:off x="101457" y="2597150"/>
          <a:ext cx="12402319" cy="58259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1878745"/>
                <a:gridCol w="7864594"/>
                <a:gridCol w="2658978"/>
              </a:tblGrid>
              <a:tr h="72824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何歳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何があった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気持ち＋−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28248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これか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これから</a:t>
            </a:r>
          </a:p>
        </p:txBody>
      </p:sp>
      <p:graphicFrame>
        <p:nvGraphicFramePr>
          <p:cNvPr id="152" name="2D折れ線グラフ"/>
          <p:cNvGraphicFramePr/>
          <p:nvPr/>
        </p:nvGraphicFramePr>
        <p:xfrm>
          <a:off x="1270457" y="2046569"/>
          <a:ext cx="11034370" cy="683073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