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7" name="Shape 15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13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xfrm>
            <a:off x="11984659" y="13125399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ァクト情報"/>
          <p:cNvSpPr txBox="1"/>
          <p:nvPr>
            <p:ph type="body" sz="quarter" idx="13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7" name="本文レベル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13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469900">
              <a:spcBef>
                <a:spcPts val="0"/>
              </a:spcBef>
              <a:buSzTx/>
              <a:buNone/>
              <a:defRPr spc="-170" sz="8500"/>
            </a:lvl2pPr>
            <a:lvl3pPr marL="638923" indent="-469900">
              <a:spcBef>
                <a:spcPts val="0"/>
              </a:spcBef>
              <a:buSzTx/>
              <a:buNone/>
              <a:defRPr spc="-170" sz="8500"/>
            </a:lvl3pPr>
            <a:lvl4pPr marL="638923" indent="-469900">
              <a:spcBef>
                <a:spcPts val="0"/>
              </a:spcBef>
              <a:buSzTx/>
              <a:buNone/>
              <a:defRPr spc="-170" sz="8500"/>
            </a:lvl4pPr>
            <a:lvl5pPr marL="638923" indent="-469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13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14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15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/>
          <p:nvPr>
            <p:ph type="pic" idx="13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タイトルテキスト"/>
          <p:cNvSpPr txBox="1"/>
          <p:nvPr>
            <p:ph type="title"/>
          </p:nvPr>
        </p:nvSpPr>
        <p:spPr>
          <a:xfrm>
            <a:off x="1676400" y="730250"/>
            <a:ext cx="21031200" cy="2651126"/>
          </a:xfrm>
          <a:prstGeom prst="rect">
            <a:avLst/>
          </a:prstGeom>
        </p:spPr>
        <p:txBody>
          <a:bodyPr lIns="91439" tIns="91439" rIns="91439" bIns="91439" anchor="ctr"/>
          <a:lstStyle>
            <a:lvl1pPr defTabSz="1828800">
              <a:lnSpc>
                <a:spcPct val="90000"/>
              </a:lnSpc>
              <a:defRPr spc="0" sz="8800">
                <a:solidFill>
                  <a:srgbClr val="000000"/>
                </a:solidFill>
                <a:latin typeface="游ゴシック Light"/>
                <a:ea typeface="游ゴシック Light"/>
                <a:cs typeface="游ゴシック Light"/>
                <a:sym typeface="游ゴシック Light"/>
              </a:defRPr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150" name="スライド番号"/>
          <p:cNvSpPr txBox="1"/>
          <p:nvPr>
            <p:ph type="sldNum" sz="quarter" idx="2"/>
          </p:nvPr>
        </p:nvSpPr>
        <p:spPr>
          <a:xfrm>
            <a:off x="22172989" y="12802235"/>
            <a:ext cx="534611" cy="55118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1828800">
              <a:defRPr sz="2400">
                <a:solidFill>
                  <a:srgbClr val="888888"/>
                </a:solidFill>
                <a:latin typeface="游ゴシック"/>
                <a:ea typeface="游ゴシック"/>
                <a:cs typeface="游ゴシック"/>
                <a:sym typeface="游ゴシック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13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14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3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92709243_1322x1323.jpeg"/>
          <p:cNvSpPr/>
          <p:nvPr>
            <p:ph type="pic" sz="half" idx="13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1" name="スライド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14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13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jpe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ダッシュニンからの挑戦状！！"/>
          <p:cNvSpPr txBox="1"/>
          <p:nvPr>
            <p:ph type="ctrTitle"/>
          </p:nvPr>
        </p:nvSpPr>
        <p:spPr>
          <a:xfrm>
            <a:off x="2730498" y="2821520"/>
            <a:ext cx="21971004" cy="4648201"/>
          </a:xfrm>
          <a:prstGeom prst="rect">
            <a:avLst/>
          </a:prstGeom>
        </p:spPr>
        <p:txBody>
          <a:bodyPr/>
          <a:lstStyle/>
          <a:p>
            <a:pPr/>
            <a:r>
              <a:t>ダッシュニンからの挑戦状！！</a:t>
            </a:r>
          </a:p>
        </p:txBody>
      </p:sp>
      <p:sp>
        <p:nvSpPr>
          <p:cNvPr id="160" name="自宅から目的地までかかる時間とお金を調べよう"/>
          <p:cNvSpPr txBox="1"/>
          <p:nvPr>
            <p:ph type="subTitle" sz="quarter" idx="1"/>
          </p:nvPr>
        </p:nvSpPr>
        <p:spPr>
          <a:xfrm>
            <a:off x="2730500" y="8578619"/>
            <a:ext cx="21971000" cy="1905001"/>
          </a:xfrm>
          <a:prstGeom prst="rect">
            <a:avLst/>
          </a:prstGeom>
        </p:spPr>
        <p:txBody>
          <a:bodyPr/>
          <a:lstStyle/>
          <a:p>
            <a:pPr/>
          </a:p>
          <a:p>
            <a:pPr/>
            <a:r>
              <a:t>自宅から目的地までかかる時間とお金を調べよう</a:t>
            </a:r>
          </a:p>
        </p:txBody>
      </p:sp>
      <p:pic>
        <p:nvPicPr>
          <p:cNvPr id="161" name="kabe_norikoeru_challenge_man.png" descr="kabe_norikoeru_challenge_ma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130200" y="8229378"/>
            <a:ext cx="5080001" cy="5080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IMG_5917.jpeg" descr="IMG_5917.jpeg"/>
          <p:cNvPicPr>
            <a:picLocks noChangeAspect="1"/>
          </p:cNvPicPr>
          <p:nvPr/>
        </p:nvPicPr>
        <p:blipFill>
          <a:blip r:embed="rId3">
            <a:extLst/>
          </a:blip>
          <a:srcRect l="11898" t="37389" r="11898" b="10911"/>
          <a:stretch>
            <a:fillRect/>
          </a:stretch>
        </p:blipFill>
        <p:spPr>
          <a:xfrm>
            <a:off x="1220742" y="2298382"/>
            <a:ext cx="2392056" cy="28865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path" nodeType="clickEffect" presetSubtype="0" presetID="-1" grpId="1" accel="50000" decel="50000" fill="hold">
                                  <p:stCondLst>
                                    <p:cond delay="0"/>
                                  </p:stCondLst>
                                  <p:childTnLst>
                                    <p:animMotion path="M 0.000000 0.000000 L 0.022818 -0.611624" origin="layout" pathEditMode="relative">
                                      <p:cBhvr>
                                        <p:cTn id="6" dur="3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家から通天閣まで時間は？…"/>
          <p:cNvSpPr txBox="1"/>
          <p:nvPr>
            <p:ph type="body" sz="half" idx="1"/>
          </p:nvPr>
        </p:nvSpPr>
        <p:spPr>
          <a:xfrm>
            <a:off x="1520264" y="-144216"/>
            <a:ext cx="21971001" cy="3874314"/>
          </a:xfrm>
          <a:prstGeom prst="rect">
            <a:avLst/>
          </a:prstGeom>
        </p:spPr>
        <p:txBody>
          <a:bodyPr/>
          <a:lstStyle/>
          <a:p>
            <a:pPr>
              <a:defRPr spc="-171" sz="8600"/>
            </a:pPr>
            <a:r>
              <a:t>家から通天閣まで時間は？</a:t>
            </a:r>
          </a:p>
          <a:p>
            <a:pPr>
              <a:defRPr spc="-171" sz="8600"/>
            </a:pPr>
            <a:r>
              <a:t>お金はいくら？</a:t>
            </a:r>
          </a:p>
        </p:txBody>
      </p:sp>
      <p:pic>
        <p:nvPicPr>
          <p:cNvPr id="165" name="IMG_5917.jpeg" descr="IMG_5917.jpeg"/>
          <p:cNvPicPr>
            <a:picLocks noChangeAspect="1"/>
          </p:cNvPicPr>
          <p:nvPr/>
        </p:nvPicPr>
        <p:blipFill>
          <a:blip r:embed="rId2">
            <a:extLst/>
          </a:blip>
          <a:srcRect l="11898" t="37389" r="11898" b="10911"/>
          <a:stretch>
            <a:fillRect/>
          </a:stretch>
        </p:blipFill>
        <p:spPr>
          <a:xfrm>
            <a:off x="189801" y="349705"/>
            <a:ext cx="2392056" cy="2886527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66" name="表"/>
          <p:cNvGraphicFramePr/>
          <p:nvPr/>
        </p:nvGraphicFramePr>
        <p:xfrm>
          <a:off x="1212849" y="10036735"/>
          <a:ext cx="21971001" cy="82550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319433"/>
                <a:gridCol w="7319433"/>
                <a:gridCol w="7319433"/>
              </a:tblGrid>
              <a:tr h="723901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t>行き方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t>かかる時間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t>お金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723901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t>電車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t>時間　　　分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円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723901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t>車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solidFill>
                      <a:schemeClr val="accent5"/>
                    </a:solidFill>
                  </a:tcPr>
                </a:tc>
              </a:tr>
              <a:tr h="723901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t>歩いて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０円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167" name="ヒント① グーグルマップを使ってみよう。「グーグルマップ」と検索"/>
          <p:cNvSpPr txBox="1"/>
          <p:nvPr/>
        </p:nvSpPr>
        <p:spPr>
          <a:xfrm>
            <a:off x="2841318" y="4050109"/>
            <a:ext cx="19328893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ヒント①　グーグルマップを使ってみよう。「グーグルマップ」と検索</a:t>
            </a:r>
          </a:p>
        </p:txBody>
      </p:sp>
      <p:sp>
        <p:nvSpPr>
          <p:cNvPr id="168" name="ヒント② 通天閣と入れてみよう"/>
          <p:cNvSpPr txBox="1"/>
          <p:nvPr/>
        </p:nvSpPr>
        <p:spPr>
          <a:xfrm>
            <a:off x="2843290" y="5553767"/>
            <a:ext cx="9227821" cy="1016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ヒント②　通天閣と入れてみよう</a:t>
            </a:r>
          </a:p>
        </p:txBody>
      </p:sp>
      <p:sp>
        <p:nvSpPr>
          <p:cNvPr id="169" name="ヒント③ ルートをタップ"/>
          <p:cNvSpPr txBox="1"/>
          <p:nvPr/>
        </p:nvSpPr>
        <p:spPr>
          <a:xfrm>
            <a:off x="2888114" y="7271089"/>
            <a:ext cx="7392925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ヒント③　ルートをタップ</a:t>
            </a:r>
          </a:p>
        </p:txBody>
      </p:sp>
      <p:sp>
        <p:nvSpPr>
          <p:cNvPr id="170" name="ヒント④ 上の□に自分の住所を入力してみよう。下は「通天閣」"/>
          <p:cNvSpPr txBox="1"/>
          <p:nvPr/>
        </p:nvSpPr>
        <p:spPr>
          <a:xfrm>
            <a:off x="2820879" y="8393439"/>
            <a:ext cx="18365725" cy="1016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ヒント④　上の□に自分の住所を入力してみよう。下は「通天閣」</a:t>
            </a:r>
          </a:p>
        </p:txBody>
      </p:sp>
      <p:sp>
        <p:nvSpPr>
          <p:cNvPr id="171" name="四角形"/>
          <p:cNvSpPr/>
          <p:nvPr/>
        </p:nvSpPr>
        <p:spPr>
          <a:xfrm>
            <a:off x="5662705" y="3923110"/>
            <a:ext cx="17195223" cy="1270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2" name="四角形"/>
          <p:cNvSpPr/>
          <p:nvPr/>
        </p:nvSpPr>
        <p:spPr>
          <a:xfrm>
            <a:off x="5662705" y="5467414"/>
            <a:ext cx="17195223" cy="1270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3" name="四角形"/>
          <p:cNvSpPr/>
          <p:nvPr/>
        </p:nvSpPr>
        <p:spPr>
          <a:xfrm>
            <a:off x="5662705" y="6930426"/>
            <a:ext cx="17195223" cy="1270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4" name="四角形"/>
          <p:cNvSpPr/>
          <p:nvPr/>
        </p:nvSpPr>
        <p:spPr>
          <a:xfrm>
            <a:off x="5662705" y="8393439"/>
            <a:ext cx="17195223" cy="1270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5" name="困ったら…"/>
          <p:cNvSpPr/>
          <p:nvPr/>
        </p:nvSpPr>
        <p:spPr>
          <a:xfrm>
            <a:off x="2399120" y="719790"/>
            <a:ext cx="3321051" cy="30916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4249" y="0"/>
                </a:moveTo>
                <a:cubicBezTo>
                  <a:pt x="3786" y="0"/>
                  <a:pt x="3410" y="404"/>
                  <a:pt x="3410" y="901"/>
                </a:cubicBezTo>
                <a:lnTo>
                  <a:pt x="3410" y="3377"/>
                </a:lnTo>
                <a:lnTo>
                  <a:pt x="0" y="5177"/>
                </a:lnTo>
                <a:lnTo>
                  <a:pt x="3410" y="6976"/>
                </a:lnTo>
                <a:lnTo>
                  <a:pt x="3410" y="20699"/>
                </a:lnTo>
                <a:cubicBezTo>
                  <a:pt x="3410" y="21196"/>
                  <a:pt x="3786" y="21600"/>
                  <a:pt x="4249" y="21600"/>
                </a:cubicBezTo>
                <a:lnTo>
                  <a:pt x="20764" y="21600"/>
                </a:lnTo>
                <a:cubicBezTo>
                  <a:pt x="21226" y="21600"/>
                  <a:pt x="21600" y="21196"/>
                  <a:pt x="21600" y="20699"/>
                </a:cubicBezTo>
                <a:lnTo>
                  <a:pt x="21600" y="901"/>
                </a:lnTo>
                <a:cubicBezTo>
                  <a:pt x="21600" y="404"/>
                  <a:pt x="21226" y="0"/>
                  <a:pt x="20764" y="0"/>
                </a:cubicBezTo>
                <a:lnTo>
                  <a:pt x="4249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000">
                <a:solidFill>
                  <a:srgbClr val="000000"/>
                </a:solidFill>
              </a:defRPr>
            </a:pPr>
            <a:r>
              <a:t>困ったら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000">
                <a:solidFill>
                  <a:srgbClr val="000000"/>
                </a:solidFill>
              </a:defRPr>
            </a:pPr>
            <a:r>
              <a:t>ヒントの横の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000">
                <a:solidFill>
                  <a:srgbClr val="000000"/>
                </a:solidFill>
              </a:defRPr>
            </a:pPr>
            <a:r>
              <a:t>青い□を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rPr sz="3000"/>
              <a:t>ずらしてみよう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6" dur="1500" fill="hold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xit" nodeType="click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11" dur="1500" fill="hold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xit" nodeType="clickEffect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16" dur="1500" fill="hold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Class="exit" nodeType="clickEffect" presetID="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dissolve" transition="out">
                                      <p:cBhvr>
                                        <p:cTn id="21" dur="1500" fill="hold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4" grpId="4"/>
      <p:bldP build="whole" bldLvl="1" animBg="1" rev="0" advAuto="0" spid="171" grpId="1"/>
      <p:bldP build="whole" bldLvl="1" animBg="1" rev="0" advAuto="0" spid="173" grpId="3"/>
      <p:bldP build="whole" bldLvl="1" animBg="1" rev="0" advAuto="0" spid="172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家から自分の行きたいところまで時間は？…"/>
          <p:cNvSpPr txBox="1"/>
          <p:nvPr>
            <p:ph type="body" sz="half" idx="1"/>
          </p:nvPr>
        </p:nvSpPr>
        <p:spPr>
          <a:xfrm>
            <a:off x="1273472" y="171580"/>
            <a:ext cx="22845323" cy="4188078"/>
          </a:xfrm>
          <a:prstGeom prst="rect">
            <a:avLst/>
          </a:prstGeom>
        </p:spPr>
        <p:txBody>
          <a:bodyPr/>
          <a:lstStyle/>
          <a:p>
            <a:pPr defTabSz="2267655">
              <a:defRPr spc="-159" sz="7998"/>
            </a:pPr>
            <a:r>
              <a:t>家から自分の行きたいところまで時間は？</a:t>
            </a:r>
          </a:p>
          <a:p>
            <a:pPr defTabSz="2267655">
              <a:defRPr spc="-159" sz="7998"/>
            </a:pPr>
          </a:p>
          <a:p>
            <a:pPr defTabSz="2267655">
              <a:defRPr spc="-159" sz="7998"/>
            </a:pPr>
            <a:r>
              <a:t>お金はいくら？</a:t>
            </a:r>
          </a:p>
        </p:txBody>
      </p:sp>
      <p:pic>
        <p:nvPicPr>
          <p:cNvPr id="178" name="IMG_5917.jpeg" descr="IMG_5917.jpeg"/>
          <p:cNvPicPr>
            <a:picLocks noChangeAspect="1"/>
          </p:cNvPicPr>
          <p:nvPr/>
        </p:nvPicPr>
        <p:blipFill>
          <a:blip r:embed="rId2">
            <a:extLst/>
          </a:blip>
          <a:srcRect l="11898" t="37389" r="11898" b="10911"/>
          <a:stretch>
            <a:fillRect/>
          </a:stretch>
        </p:blipFill>
        <p:spPr>
          <a:xfrm>
            <a:off x="144978" y="5100999"/>
            <a:ext cx="2392056" cy="2886527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79" name="表"/>
          <p:cNvGraphicFramePr/>
          <p:nvPr/>
        </p:nvGraphicFramePr>
        <p:xfrm>
          <a:off x="1212850" y="10036735"/>
          <a:ext cx="21971000" cy="8255001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7319433"/>
                <a:gridCol w="7319433"/>
                <a:gridCol w="7319433"/>
              </a:tblGrid>
              <a:tr h="723901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t>行き方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t>かかる時間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t>お金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723901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t>電車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t>時間　　　分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円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723901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t>車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>
                    <a:solidFill>
                      <a:schemeClr val="accent5"/>
                    </a:solidFill>
                  </a:tcPr>
                </a:tc>
              </a:tr>
              <a:tr h="723901"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  <a:r>
                        <a:t>歩いて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０円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180" name="応用編だよ…"/>
          <p:cNvSpPr/>
          <p:nvPr/>
        </p:nvSpPr>
        <p:spPr>
          <a:xfrm>
            <a:off x="2583609" y="4215832"/>
            <a:ext cx="3024585" cy="41878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3064" y="0"/>
                </a:moveTo>
                <a:cubicBezTo>
                  <a:pt x="2556" y="0"/>
                  <a:pt x="2143" y="298"/>
                  <a:pt x="2143" y="665"/>
                </a:cubicBezTo>
                <a:lnTo>
                  <a:pt x="2143" y="6247"/>
                </a:lnTo>
                <a:lnTo>
                  <a:pt x="0" y="7576"/>
                </a:lnTo>
                <a:lnTo>
                  <a:pt x="2143" y="8904"/>
                </a:lnTo>
                <a:lnTo>
                  <a:pt x="2143" y="20937"/>
                </a:lnTo>
                <a:cubicBezTo>
                  <a:pt x="2143" y="21304"/>
                  <a:pt x="2556" y="21600"/>
                  <a:pt x="3064" y="21600"/>
                </a:cubicBezTo>
                <a:lnTo>
                  <a:pt x="20679" y="21600"/>
                </a:lnTo>
                <a:cubicBezTo>
                  <a:pt x="21187" y="21600"/>
                  <a:pt x="21600" y="21304"/>
                  <a:pt x="21600" y="20937"/>
                </a:cubicBezTo>
                <a:lnTo>
                  <a:pt x="21600" y="665"/>
                </a:lnTo>
                <a:cubicBezTo>
                  <a:pt x="21600" y="298"/>
                  <a:pt x="21187" y="0"/>
                  <a:pt x="20679" y="0"/>
                </a:cubicBezTo>
                <a:lnTo>
                  <a:pt x="3064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応用編だよ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行きたいところを青い□に書こう</a:t>
            </a:r>
          </a:p>
        </p:txBody>
      </p:sp>
      <p:sp>
        <p:nvSpPr>
          <p:cNvPr id="181" name="行きたいところは→"/>
          <p:cNvSpPr txBox="1"/>
          <p:nvPr/>
        </p:nvSpPr>
        <p:spPr>
          <a:xfrm>
            <a:off x="7767675" y="7179234"/>
            <a:ext cx="8848650" cy="1016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行きたいところは→                </a:t>
            </a:r>
          </a:p>
        </p:txBody>
      </p:sp>
      <p:sp>
        <p:nvSpPr>
          <p:cNvPr id="182" name="四角形"/>
          <p:cNvSpPr/>
          <p:nvPr/>
        </p:nvSpPr>
        <p:spPr>
          <a:xfrm>
            <a:off x="13574058" y="7231529"/>
            <a:ext cx="8132641" cy="1270001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