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7" name="Shape 15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12700">
              <a:spcBef>
                <a:spcPts val="0"/>
              </a:spcBef>
              <a:buSzTx/>
              <a:buNone/>
              <a:defRPr spc="-170" sz="8500"/>
            </a:lvl2pPr>
            <a:lvl3pPr marL="638923" indent="444500">
              <a:spcBef>
                <a:spcPts val="0"/>
              </a:spcBef>
              <a:buSzTx/>
              <a:buNone/>
              <a:defRPr spc="-170" sz="8500"/>
            </a:lvl3pPr>
            <a:lvl4pPr marL="638923" indent="901700">
              <a:spcBef>
                <a:spcPts val="0"/>
              </a:spcBef>
              <a:buSzTx/>
              <a:buNone/>
              <a:defRPr spc="-170" sz="8500"/>
            </a:lvl4pPr>
            <a:lvl5pPr marL="638923" indent="1358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150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熱中症に気をつけよう！！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熱中症に気をつけよう！！</a:t>
            </a:r>
          </a:p>
        </p:txBody>
      </p:sp>
      <p:sp>
        <p:nvSpPr>
          <p:cNvPr id="160" name="この暑さから、身を守るんだ！！"/>
          <p:cNvSpPr txBox="1"/>
          <p:nvPr>
            <p:ph type="subTitle" sz="quarter" idx="1"/>
          </p:nvPr>
        </p:nvSpPr>
        <p:spPr>
          <a:xfrm>
            <a:off x="1206500" y="8174765"/>
            <a:ext cx="21971000" cy="1905001"/>
          </a:xfrm>
          <a:prstGeom prst="rect">
            <a:avLst/>
          </a:prstGeom>
        </p:spPr>
        <p:txBody>
          <a:bodyPr/>
          <a:lstStyle/>
          <a:p>
            <a:pPr/>
            <a:r>
              <a:t>この暑さから、身を守るんだ！！</a:t>
            </a:r>
          </a:p>
        </p:txBody>
      </p:sp>
      <p:pic>
        <p:nvPicPr>
          <p:cNvPr id="161" name="necchusyou_shitsunai.png" descr="necchusyou_shitsunai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330222" y="601278"/>
            <a:ext cx="5127695" cy="45572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sentai_ranger_5colors.png" descr="sentai_ranger_5color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928126" y="8884649"/>
            <a:ext cx="6296032" cy="33054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熱中症になるとどんな症状が…"/>
          <p:cNvSpPr txBox="1"/>
          <p:nvPr>
            <p:ph type="body" sz="half" idx="1"/>
          </p:nvPr>
        </p:nvSpPr>
        <p:spPr>
          <a:xfrm>
            <a:off x="1206500" y="323443"/>
            <a:ext cx="21971000" cy="3874314"/>
          </a:xfrm>
          <a:prstGeom prst="rect">
            <a:avLst/>
          </a:prstGeom>
        </p:spPr>
        <p:txBody>
          <a:bodyPr/>
          <a:lstStyle/>
          <a:p>
            <a:pPr defTabSz="1560536">
              <a:defRPr spc="-148" sz="7424"/>
            </a:pPr>
            <a:r>
              <a:t>熱中症になるとどんな症状が</a:t>
            </a:r>
          </a:p>
          <a:p>
            <a:pPr defTabSz="1560536">
              <a:defRPr spc="-148" sz="7424"/>
            </a:pPr>
          </a:p>
          <a:p>
            <a:pPr defTabSz="1560536">
              <a:defRPr spc="-148" sz="7424"/>
            </a:pPr>
            <a:r>
              <a:t>でるか調べてみよう</a:t>
            </a:r>
          </a:p>
        </p:txBody>
      </p:sp>
      <p:sp>
        <p:nvSpPr>
          <p:cNvPr id="165" name="ヒント：熱中症 症状"/>
          <p:cNvSpPr txBox="1"/>
          <p:nvPr/>
        </p:nvSpPr>
        <p:spPr>
          <a:xfrm>
            <a:off x="463550" y="5375274"/>
            <a:ext cx="4533901" cy="6540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pPr/>
            <a:r>
              <a:t>ヒント：熱中症　症状</a:t>
            </a:r>
          </a:p>
        </p:txBody>
      </p:sp>
      <p:sp>
        <p:nvSpPr>
          <p:cNvPr id="166" name="四角形"/>
          <p:cNvSpPr/>
          <p:nvPr/>
        </p:nvSpPr>
        <p:spPr>
          <a:xfrm>
            <a:off x="1879600" y="4953000"/>
            <a:ext cx="3348733" cy="1270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7" name="四角形"/>
          <p:cNvSpPr/>
          <p:nvPr/>
        </p:nvSpPr>
        <p:spPr>
          <a:xfrm>
            <a:off x="2006600" y="6591300"/>
            <a:ext cx="10349806" cy="6684734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8" name="ここにイラストをはりつけよう！"/>
          <p:cNvSpPr/>
          <p:nvPr/>
        </p:nvSpPr>
        <p:spPr>
          <a:xfrm>
            <a:off x="15544800" y="6223000"/>
            <a:ext cx="7228334" cy="679539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ここにイラストをはりつけよう！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熱中症にならないために…"/>
          <p:cNvSpPr txBox="1"/>
          <p:nvPr>
            <p:ph type="body" sz="half" idx="1"/>
          </p:nvPr>
        </p:nvSpPr>
        <p:spPr>
          <a:xfrm>
            <a:off x="1206500" y="323443"/>
            <a:ext cx="21971000" cy="3874314"/>
          </a:xfrm>
          <a:prstGeom prst="rect">
            <a:avLst/>
          </a:prstGeom>
        </p:spPr>
        <p:txBody>
          <a:bodyPr/>
          <a:lstStyle/>
          <a:p>
            <a:pPr defTabSz="1560536">
              <a:defRPr spc="-148" sz="7424"/>
            </a:pPr>
            <a:r>
              <a:t>熱中症にならないために</a:t>
            </a:r>
          </a:p>
          <a:p>
            <a:pPr defTabSz="1560536">
              <a:defRPr spc="-148" sz="7424"/>
            </a:pPr>
          </a:p>
          <a:p>
            <a:pPr defTabSz="1560536">
              <a:defRPr spc="-148" sz="7424"/>
            </a:pPr>
            <a:r>
              <a:t>気をつけること</a:t>
            </a:r>
          </a:p>
        </p:txBody>
      </p:sp>
      <p:sp>
        <p:nvSpPr>
          <p:cNvPr id="171" name="ヒント：熱中症 対策"/>
          <p:cNvSpPr txBox="1"/>
          <p:nvPr/>
        </p:nvSpPr>
        <p:spPr>
          <a:xfrm>
            <a:off x="647700" y="5375274"/>
            <a:ext cx="4165601" cy="6540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pPr/>
            <a:r>
              <a:t>ヒント：熱中症　対策</a:t>
            </a:r>
          </a:p>
        </p:txBody>
      </p:sp>
      <p:sp>
        <p:nvSpPr>
          <p:cNvPr id="172" name="四角形"/>
          <p:cNvSpPr/>
          <p:nvPr/>
        </p:nvSpPr>
        <p:spPr>
          <a:xfrm>
            <a:off x="2095500" y="4927600"/>
            <a:ext cx="3348733" cy="1270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3" name="四角形"/>
          <p:cNvSpPr/>
          <p:nvPr/>
        </p:nvSpPr>
        <p:spPr>
          <a:xfrm>
            <a:off x="2006600" y="6591300"/>
            <a:ext cx="10349806" cy="6684734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4" name="ここにイラストをはりつけよう！"/>
          <p:cNvSpPr/>
          <p:nvPr/>
        </p:nvSpPr>
        <p:spPr>
          <a:xfrm>
            <a:off x="15544800" y="6223000"/>
            <a:ext cx="7228334" cy="679539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ここにイラストをはりつけよう！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今日の最高気温 と 熱中症指数を…"/>
          <p:cNvSpPr txBox="1"/>
          <p:nvPr>
            <p:ph type="body" sz="half" idx="1"/>
          </p:nvPr>
        </p:nvSpPr>
        <p:spPr>
          <a:xfrm>
            <a:off x="1346200" y="69443"/>
            <a:ext cx="21971000" cy="3874314"/>
          </a:xfrm>
          <a:prstGeom prst="rect">
            <a:avLst/>
          </a:prstGeom>
        </p:spPr>
        <p:txBody>
          <a:bodyPr/>
          <a:lstStyle/>
          <a:p>
            <a:pPr defTabSz="1560536">
              <a:defRPr spc="-148" sz="7424"/>
            </a:pPr>
            <a:r>
              <a:t>今日の最高気温　と　熱中症指数を</a:t>
            </a:r>
          </a:p>
          <a:p>
            <a:pPr defTabSz="1560536">
              <a:defRPr spc="-148" sz="7424"/>
            </a:pPr>
          </a:p>
          <a:p>
            <a:pPr defTabSz="1560536">
              <a:defRPr spc="-148" sz="7424"/>
            </a:pPr>
            <a:r>
              <a:t>調べよう</a:t>
            </a:r>
          </a:p>
        </p:txBody>
      </p:sp>
      <p:sp>
        <p:nvSpPr>
          <p:cNvPr id="177" name="ヒント：大阪 熱中症指数"/>
          <p:cNvSpPr txBox="1"/>
          <p:nvPr/>
        </p:nvSpPr>
        <p:spPr>
          <a:xfrm>
            <a:off x="279400" y="5375274"/>
            <a:ext cx="4902201" cy="6540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pPr/>
            <a:r>
              <a:t>ヒント：大阪　熱中症指数</a:t>
            </a:r>
          </a:p>
        </p:txBody>
      </p:sp>
      <p:sp>
        <p:nvSpPr>
          <p:cNvPr id="178" name="四角形"/>
          <p:cNvSpPr/>
          <p:nvPr/>
        </p:nvSpPr>
        <p:spPr>
          <a:xfrm>
            <a:off x="1765300" y="5067300"/>
            <a:ext cx="3560267" cy="1270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9" name="最高気温"/>
          <p:cNvSpPr txBox="1"/>
          <p:nvPr/>
        </p:nvSpPr>
        <p:spPr>
          <a:xfrm>
            <a:off x="7485273" y="5816599"/>
            <a:ext cx="1333501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最高気温</a:t>
            </a:r>
          </a:p>
        </p:txBody>
      </p:sp>
      <p:sp>
        <p:nvSpPr>
          <p:cNvPr id="180" name="最低気温"/>
          <p:cNvSpPr txBox="1"/>
          <p:nvPr/>
        </p:nvSpPr>
        <p:spPr>
          <a:xfrm>
            <a:off x="11122446" y="5816599"/>
            <a:ext cx="1333501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最低気温</a:t>
            </a:r>
          </a:p>
        </p:txBody>
      </p:sp>
      <p:sp>
        <p:nvSpPr>
          <p:cNvPr id="181" name="℃"/>
          <p:cNvSpPr/>
          <p:nvPr/>
        </p:nvSpPr>
        <p:spPr>
          <a:xfrm>
            <a:off x="7005426" y="7391400"/>
            <a:ext cx="2293195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℃</a:t>
            </a:r>
          </a:p>
        </p:txBody>
      </p:sp>
      <p:sp>
        <p:nvSpPr>
          <p:cNvPr id="182" name="℃"/>
          <p:cNvSpPr/>
          <p:nvPr/>
        </p:nvSpPr>
        <p:spPr>
          <a:xfrm>
            <a:off x="10642600" y="7391400"/>
            <a:ext cx="2293194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℃</a:t>
            </a:r>
          </a:p>
        </p:txBody>
      </p:sp>
      <p:graphicFrame>
        <p:nvGraphicFramePr>
          <p:cNvPr id="183" name="表"/>
          <p:cNvGraphicFramePr/>
          <p:nvPr/>
        </p:nvGraphicFramePr>
        <p:xfrm>
          <a:off x="14681200" y="4205402"/>
          <a:ext cx="8414892" cy="928889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800730"/>
                <a:gridCol w="2800730"/>
                <a:gridCol w="2800730"/>
              </a:tblGrid>
              <a:tr h="1030688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時間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暑さ指数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警戒レベル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030688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030688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030688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030688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030688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030688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030688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030688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84" name="ちなみに・・・日本で過去最高気温は？"/>
          <p:cNvSpPr txBox="1"/>
          <p:nvPr/>
        </p:nvSpPr>
        <p:spPr>
          <a:xfrm>
            <a:off x="745083" y="9734549"/>
            <a:ext cx="5600701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ちなみに・・・日本で過去最高気温は？</a:t>
            </a:r>
          </a:p>
        </p:txBody>
      </p:sp>
      <p:sp>
        <p:nvSpPr>
          <p:cNvPr id="185" name="四角形"/>
          <p:cNvSpPr/>
          <p:nvPr/>
        </p:nvSpPr>
        <p:spPr>
          <a:xfrm>
            <a:off x="2398836" y="11811000"/>
            <a:ext cx="3270716" cy="1600633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6" name="℃"/>
          <p:cNvSpPr/>
          <p:nvPr/>
        </p:nvSpPr>
        <p:spPr>
          <a:xfrm>
            <a:off x="7767426" y="11811000"/>
            <a:ext cx="2293195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℃</a:t>
            </a:r>
          </a:p>
        </p:txBody>
      </p:sp>
      <p:sp>
        <p:nvSpPr>
          <p:cNvPr id="187" name="どこで？"/>
          <p:cNvSpPr txBox="1"/>
          <p:nvPr/>
        </p:nvSpPr>
        <p:spPr>
          <a:xfrm>
            <a:off x="666750" y="12242800"/>
            <a:ext cx="13335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どこで？</a:t>
            </a:r>
          </a:p>
        </p:txBody>
      </p:sp>
      <p:sp>
        <p:nvSpPr>
          <p:cNvPr id="188" name="何度？"/>
          <p:cNvSpPr txBox="1"/>
          <p:nvPr/>
        </p:nvSpPr>
        <p:spPr>
          <a:xfrm>
            <a:off x="5886449" y="12166599"/>
            <a:ext cx="1028701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何度？</a:t>
            </a:r>
          </a:p>
        </p:txBody>
      </p:sp>
      <p:sp>
        <p:nvSpPr>
          <p:cNvPr id="189" name="ヒント：日本 過去最高気温"/>
          <p:cNvSpPr txBox="1"/>
          <p:nvPr/>
        </p:nvSpPr>
        <p:spPr>
          <a:xfrm>
            <a:off x="558800" y="10941049"/>
            <a:ext cx="4902201" cy="6540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pPr/>
            <a:r>
              <a:t>ヒント：日本　過去最高気温</a:t>
            </a:r>
          </a:p>
        </p:txBody>
      </p:sp>
      <p:sp>
        <p:nvSpPr>
          <p:cNvPr id="190" name="四角形"/>
          <p:cNvSpPr/>
          <p:nvPr/>
        </p:nvSpPr>
        <p:spPr>
          <a:xfrm>
            <a:off x="2038350" y="10458043"/>
            <a:ext cx="3560267" cy="1270001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学校にはこんなものが・・・"/>
          <p:cNvSpPr txBox="1"/>
          <p:nvPr/>
        </p:nvSpPr>
        <p:spPr>
          <a:xfrm>
            <a:off x="5854700" y="949323"/>
            <a:ext cx="9194801" cy="11493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500"/>
            </a:lvl1pPr>
          </a:lstStyle>
          <a:p>
            <a:pPr/>
            <a:r>
              <a:t>学校にはこんなものが・・・</a:t>
            </a:r>
          </a:p>
        </p:txBody>
      </p:sp>
      <p:sp>
        <p:nvSpPr>
          <p:cNvPr id="193" name="どこにある？"/>
          <p:cNvSpPr txBox="1"/>
          <p:nvPr/>
        </p:nvSpPr>
        <p:spPr>
          <a:xfrm>
            <a:off x="3528822" y="3924300"/>
            <a:ext cx="1933957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どこにある？</a:t>
            </a:r>
          </a:p>
        </p:txBody>
      </p:sp>
      <p:sp>
        <p:nvSpPr>
          <p:cNvPr id="194" name="四角形"/>
          <p:cNvSpPr/>
          <p:nvPr/>
        </p:nvSpPr>
        <p:spPr>
          <a:xfrm>
            <a:off x="6375400" y="3492500"/>
            <a:ext cx="9681171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95" name="数字が                   より大きくなったら要注意"/>
          <p:cNvSpPr txBox="1"/>
          <p:nvPr/>
        </p:nvSpPr>
        <p:spPr>
          <a:xfrm>
            <a:off x="3092450" y="6680199"/>
            <a:ext cx="10477500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数字が　　　　　　　　　　　　　　　　　　　より大きくなったら要注意</a:t>
            </a:r>
          </a:p>
        </p:txBody>
      </p:sp>
      <p:sp>
        <p:nvSpPr>
          <p:cNvPr id="196" name="四角形"/>
          <p:cNvSpPr/>
          <p:nvPr/>
        </p:nvSpPr>
        <p:spPr>
          <a:xfrm>
            <a:off x="4648200" y="6223000"/>
            <a:ext cx="4724103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pic>
        <p:nvPicPr>
          <p:cNvPr id="197" name="A51A8291-3809-445D-9BC6-EA5D66B52A45-L0-001.jpeg" descr="A51A8291-3809-445D-9BC6-EA5D66B52A45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920318" y="4975933"/>
            <a:ext cx="6121103" cy="81614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