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7" name="Shape 15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12" name="プレゼンテーションのタイトル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13" name="本文レベル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本文レベル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5pPr>
          </a:lstStyle>
          <a:p>
            <a:pPr/>
            <a:r>
              <a:t>ステートメント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本文レベル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ファクト情報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ファクト情報</a:t>
            </a:r>
          </a:p>
        </p:txBody>
      </p:sp>
      <p:sp>
        <p:nvSpPr>
          <p:cNvPr id="10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属性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属性</a:t>
            </a:r>
          </a:p>
        </p:txBody>
      </p:sp>
      <p:sp>
        <p:nvSpPr>
          <p:cNvPr id="116" name="本文レベル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/>
            </a:lvl1pPr>
            <a:lvl2pPr marL="638923" indent="-12700">
              <a:spcBef>
                <a:spcPts val="0"/>
              </a:spcBef>
              <a:buSzTx/>
              <a:buNone/>
              <a:defRPr spc="-170" sz="8500"/>
            </a:lvl2pPr>
            <a:lvl3pPr marL="638923" indent="444500">
              <a:spcBef>
                <a:spcPts val="0"/>
              </a:spcBef>
              <a:buSzTx/>
              <a:buNone/>
              <a:defRPr spc="-170" sz="8500"/>
            </a:lvl3pPr>
            <a:lvl4pPr marL="638923" indent="901700">
              <a:spcBef>
                <a:spcPts val="0"/>
              </a:spcBef>
              <a:buSzTx/>
              <a:buNone/>
              <a:defRPr spc="-170" sz="8500"/>
            </a:lvl4pPr>
            <a:lvl5pPr marL="638923" indent="1358900">
              <a:spcBef>
                <a:spcPts val="0"/>
              </a:spcBef>
              <a:buSzTx/>
              <a:buNone/>
              <a:defRPr spc="-170" sz="8500"/>
            </a:lvl5pPr>
          </a:lstStyle>
          <a:p>
            <a:pPr/>
            <a:r>
              <a:t>“重要な引用”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炒飯、ゆで卵、箸が添えられたボウル1杯のサラダ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サーモンケーキ、サラダ、フムスが入ったボウル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パセリバター、煎りヘーゼルナッツ、削ったパルメザンチーズがかかったパッパルデッレパスタ1皿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炒飯、ゆで卵、箸が添えられたボウル1杯のサラダ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タイトルテキスト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</p:spPr>
        <p:txBody>
          <a:bodyPr anchor="ctr"/>
          <a:lstStyle>
            <a:lvl1pPr algn="ctr" defTabSz="825500">
              <a:lnSpc>
                <a:spcPct val="100000"/>
              </a:lnSpc>
              <a:defRPr spc="0" sz="112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50" name="スライド番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アボカドとライム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プレゼンテーションのタイトル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23" name="作者と日付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24" name="本文レベル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サーモンケーキ、サラダ、フムスが入ったボウル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スライドのタイトル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スライドのタイトル</a:t>
            </a:r>
          </a:p>
        </p:txBody>
      </p:sp>
      <p:sp>
        <p:nvSpPr>
          <p:cNvPr id="34" name="本文レベル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スライドのサブタイトル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43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44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61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パセリバター、煎りヘーゼルナッツ、削ったパルメザンチーズがかかったパッパルデッレパスタ1皿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6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セクションタイトル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232" sz="11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セクションタイトル</a:t>
            </a:r>
          </a:p>
        </p:txBody>
      </p:sp>
      <p:sp>
        <p:nvSpPr>
          <p:cNvPr id="72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8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8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題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議題のタイトル</a:t>
            </a:r>
          </a:p>
        </p:txBody>
      </p:sp>
      <p:sp>
        <p:nvSpPr>
          <p:cNvPr id="89" name="議題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議題のサブタイトル</a:t>
            </a:r>
          </a:p>
        </p:txBody>
      </p:sp>
      <p:sp>
        <p:nvSpPr>
          <p:cNvPr id="90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議題のトピック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スライドのタイトル</a:t>
            </a:r>
          </a:p>
        </p:txBody>
      </p:sp>
      <p:sp>
        <p:nvSpPr>
          <p:cNvPr id="3" name="本文レベル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78411" y="13125399"/>
            <a:ext cx="41468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.jpeg"/><Relationship Id="rId5" Type="http://schemas.openxmlformats.org/officeDocument/2006/relationships/image" Target="../media/image3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6.pn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7.jpeg"/><Relationship Id="rId8" Type="http://schemas.openxmlformats.org/officeDocument/2006/relationships/image" Target="../media/image19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hyperlink" Target="https://dashnin-kyouzaiko.com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0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image" Target="../media/image11.png"/><Relationship Id="rId4" Type="http://schemas.openxmlformats.org/officeDocument/2006/relationships/hyperlink" Target="https://dashnin-kyouzaiko.com/2022/04/09/%E7%89%B9%E5%88%A5%E6%94%AF%E6%8F%B4%E6%95%99%E8%82%B2%E3%81%A7%E4%BD%BF%E3%81%88%E3%82%8Bipad%E3%82%A2%E3%83%97%E3%83%AA%E7%B4%B9%E4%BB%8B/" TargetMode="External"/><Relationship Id="rId5" Type="http://schemas.openxmlformats.org/officeDocument/2006/relationships/hyperlink" Target="https://dashnin-kyouzaiko.com" TargetMode="Externa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hyperlink" Target="https://dashnin-kyouzaiko.com" TargetMode="External"/><Relationship Id="rId4" Type="http://schemas.openxmlformats.org/officeDocument/2006/relationships/hyperlink" Target="https://dashnin-kyouzaiko.com/%E3%81%8A%E3%81%99%E3%81%99%E3%82%81%E6%9B%B8%E7%B1%8D/" TargetMode="External"/><Relationship Id="rId5" Type="http://schemas.openxmlformats.org/officeDocument/2006/relationships/image" Target="../media/image12.png"/><Relationship Id="rId6" Type="http://schemas.openxmlformats.org/officeDocument/2006/relationships/hyperlink" Target="https://dashnin-kyouzaiko.com/%E3%81%8A%E5%BD%B9%E7%AB%8B%E3%81%A1%E3%82%B5%E3%82%A4%E3%83%88/" TargetMode="External"/><Relationship Id="rId7" Type="http://schemas.openxmlformats.org/officeDocument/2006/relationships/image" Target="../media/image13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3" Type="http://schemas.openxmlformats.org/officeDocument/2006/relationships/hyperlink" Target="https://dashnin-kyouzaiko.com/%E7%A0%94%E4%BF%AE%E8%B3%87%E6%96%99/" TargetMode="External"/><Relationship Id="rId4" Type="http://schemas.openxmlformats.org/officeDocument/2006/relationships/image" Target="../media/image14.png"/><Relationship Id="rId5" Type="http://schemas.openxmlformats.org/officeDocument/2006/relationships/hyperlink" Target="https://dashnin-kyouzaiko.com/zissenhoukoku01/" TargetMode="External"/><Relationship Id="rId6" Type="http://schemas.openxmlformats.org/officeDocument/2006/relationships/image" Target="../media/image15.png"/><Relationship Id="rId7" Type="http://schemas.openxmlformats.org/officeDocument/2006/relationships/hyperlink" Target="https://dashnin-kyouzaiko.com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IMG_1694.PNG" descr="IMG_169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2023/09/09 オンラインイベント…"/>
          <p:cNvSpPr txBox="1"/>
          <p:nvPr>
            <p:ph type="body" idx="21"/>
          </p:nvPr>
        </p:nvSpPr>
        <p:spPr>
          <a:xfrm>
            <a:off x="647020" y="1055513"/>
            <a:ext cx="21971003" cy="11569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algn="r" defTabSz="767715">
              <a:defRPr sz="3348"/>
            </a:pPr>
            <a:r>
              <a:t>2023/09/09 オンラインイベント　</a:t>
            </a:r>
          </a:p>
          <a:p>
            <a:pPr algn="r" defTabSz="767715">
              <a:defRPr sz="3348"/>
            </a:pPr>
            <a:r>
              <a:t>特別支援・療育にとても役立つ無料教材サイト紹介セミナー</a:t>
            </a:r>
          </a:p>
        </p:txBody>
      </p:sp>
      <p:sp>
        <p:nvSpPr>
          <p:cNvPr id="161" name="『ダッシュニンの特別支援教材室』…"/>
          <p:cNvSpPr txBox="1"/>
          <p:nvPr>
            <p:ph type="ctrTitle"/>
          </p:nvPr>
        </p:nvSpPr>
        <p:spPr>
          <a:xfrm>
            <a:off x="647020" y="876797"/>
            <a:ext cx="21971004" cy="4648201"/>
          </a:xfrm>
          <a:prstGeom prst="rect">
            <a:avLst/>
          </a:prstGeom>
        </p:spPr>
        <p:txBody>
          <a:bodyPr/>
          <a:lstStyle/>
          <a:p>
            <a:pPr>
              <a:defRPr spc="-200" sz="10000"/>
            </a:pPr>
            <a:r>
              <a:t>『ダッシュニンの特別支援教材室』</a:t>
            </a:r>
          </a:p>
          <a:p>
            <a:pPr algn="r">
              <a:defRPr spc="-200" sz="10000"/>
            </a:pPr>
            <a:r>
              <a:t>完全活用ガイド</a:t>
            </a:r>
          </a:p>
        </p:txBody>
      </p:sp>
      <p:sp>
        <p:nvSpPr>
          <p:cNvPr id="162" name="＃特別支援教育が特別じゃなくなる日を"/>
          <p:cNvSpPr txBox="1"/>
          <p:nvPr>
            <p:ph type="subTitle" sz="quarter" idx="1"/>
          </p:nvPr>
        </p:nvSpPr>
        <p:spPr>
          <a:xfrm>
            <a:off x="1206500" y="10327470"/>
            <a:ext cx="21971000" cy="1905001"/>
          </a:xfrm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＃特別支援教育が特別じゃなくなる日を</a:t>
            </a:r>
          </a:p>
        </p:txBody>
      </p:sp>
      <p:pic>
        <p:nvPicPr>
          <p:cNvPr id="163" name="IMG_1264.PNG" descr="IMG_126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61954" y="5322035"/>
            <a:ext cx="3127027" cy="38140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IMG_6370.jpeg" descr="IMG_6370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854722" y="6019206"/>
            <a:ext cx="6713276" cy="38140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スクリーンショット 2023-08-30 16.34.52.png" descr="スクリーンショット 2023-08-30 16.34.52.png"/>
          <p:cNvPicPr>
            <a:picLocks noChangeAspect="1"/>
          </p:cNvPicPr>
          <p:nvPr/>
        </p:nvPicPr>
        <p:blipFill>
          <a:blip r:embed="rId5">
            <a:extLst/>
          </a:blip>
          <a:srcRect l="26317" t="0" r="23394" b="0"/>
          <a:stretch>
            <a:fillRect/>
          </a:stretch>
        </p:blipFill>
        <p:spPr>
          <a:xfrm>
            <a:off x="4946155" y="4043362"/>
            <a:ext cx="5987718" cy="56291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IMG_1693.PNG" descr="IMG_169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吹き出し"/>
          <p:cNvSpPr/>
          <p:nvPr/>
        </p:nvSpPr>
        <p:spPr>
          <a:xfrm>
            <a:off x="6208426" y="795285"/>
            <a:ext cx="16763870" cy="11645016"/>
          </a:xfrm>
          <a:prstGeom prst="wedgeEllipseCallout">
            <a:avLst>
              <a:gd name="adj1" fmla="val -55160"/>
              <a:gd name="adj2" fmla="val 7454"/>
            </a:avLst>
          </a:prstGeom>
          <a:solidFill>
            <a:srgbClr val="00A1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</a:defRPr>
            </a:pPr>
          </a:p>
        </p:txBody>
      </p:sp>
      <p:sp>
        <p:nvSpPr>
          <p:cNvPr id="249" name="ありがとうございました"/>
          <p:cNvSpPr txBox="1"/>
          <p:nvPr/>
        </p:nvSpPr>
        <p:spPr>
          <a:xfrm>
            <a:off x="7924382" y="6188075"/>
            <a:ext cx="13665201" cy="1339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700">
                <a:solidFill>
                  <a:srgbClr val="000000"/>
                </a:solidFill>
              </a:defRPr>
            </a:lvl1pPr>
          </a:lstStyle>
          <a:p>
            <a:pPr/>
            <a:r>
              <a:t>ありがとうございました</a:t>
            </a:r>
          </a:p>
        </p:txBody>
      </p:sp>
      <p:sp>
        <p:nvSpPr>
          <p:cNvPr id="250" name="ぜひ、…"/>
          <p:cNvSpPr txBox="1"/>
          <p:nvPr>
            <p:ph type="body" sz="half" idx="1"/>
          </p:nvPr>
        </p:nvSpPr>
        <p:spPr>
          <a:xfrm>
            <a:off x="3771483" y="1256581"/>
            <a:ext cx="21971001" cy="3874313"/>
          </a:xfrm>
          <a:prstGeom prst="rect">
            <a:avLst/>
          </a:prstGeom>
        </p:spPr>
        <p:txBody>
          <a:bodyPr/>
          <a:lstStyle/>
          <a:p>
            <a:pPr defTabSz="1731220">
              <a:defRPr spc="-164" sz="8236"/>
            </a:pPr>
            <a:r>
              <a:t>ぜひ、</a:t>
            </a:r>
          </a:p>
          <a:p>
            <a:pPr defTabSz="1731220">
              <a:defRPr spc="-164" sz="8236"/>
            </a:pPr>
            <a:r>
              <a:t>ガンガン使って</a:t>
            </a:r>
          </a:p>
          <a:p>
            <a:pPr defTabSz="1731220">
              <a:defRPr spc="-164" sz="8236"/>
            </a:pPr>
            <a:r>
              <a:t>紹介してもらえると嬉しいです！！</a:t>
            </a:r>
          </a:p>
        </p:txBody>
      </p:sp>
      <p:pic>
        <p:nvPicPr>
          <p:cNvPr id="251" name="IMG_1264.PNG" descr="IMG_126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1795" y="5444338"/>
            <a:ext cx="4814090" cy="5871779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YouTubeの…"/>
          <p:cNvSpPr txBox="1"/>
          <p:nvPr/>
        </p:nvSpPr>
        <p:spPr>
          <a:xfrm>
            <a:off x="10605606" y="7831996"/>
            <a:ext cx="8302753" cy="4235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8100">
                <a:solidFill>
                  <a:srgbClr val="000000"/>
                </a:solidFill>
              </a:defRPr>
            </a:pPr>
            <a:r>
              <a:t>YouTubeの</a:t>
            </a:r>
          </a:p>
          <a:p>
            <a:pPr>
              <a:defRPr sz="8100">
                <a:solidFill>
                  <a:srgbClr val="000000"/>
                </a:solidFill>
              </a:defRPr>
            </a:pPr>
            <a:r>
              <a:t>チャンネル登録も</a:t>
            </a:r>
          </a:p>
          <a:p>
            <a:pPr>
              <a:defRPr sz="8100">
                <a:solidFill>
                  <a:srgbClr val="000000"/>
                </a:solidFill>
              </a:defRPr>
            </a:pPr>
            <a:r>
              <a:t>お願いします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IMG_1693.PNG" descr="IMG_169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おまけ"/>
          <p:cNvSpPr txBox="1"/>
          <p:nvPr>
            <p:ph type="body" sz="half" idx="1"/>
          </p:nvPr>
        </p:nvSpPr>
        <p:spPr>
          <a:xfrm>
            <a:off x="1206500" y="257236"/>
            <a:ext cx="21971000" cy="3874314"/>
          </a:xfrm>
          <a:prstGeom prst="rect">
            <a:avLst/>
          </a:prstGeom>
        </p:spPr>
        <p:txBody>
          <a:bodyPr/>
          <a:lstStyle/>
          <a:p>
            <a:pPr/>
            <a:r>
              <a:t>おまけ</a:t>
            </a:r>
          </a:p>
        </p:txBody>
      </p:sp>
      <p:sp>
        <p:nvSpPr>
          <p:cNvPr id="256" name="『ダッシュニンの特別支援教材室』…"/>
          <p:cNvSpPr txBox="1"/>
          <p:nvPr/>
        </p:nvSpPr>
        <p:spPr>
          <a:xfrm>
            <a:off x="2904449" y="4059797"/>
            <a:ext cx="20307301" cy="327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0000">
                <a:solidFill>
                  <a:srgbClr val="000000"/>
                </a:solidFill>
              </a:defRPr>
            </a:pPr>
            <a:r>
              <a:t>『ダッシュニンの特別支援教材室』</a:t>
            </a:r>
          </a:p>
          <a:p>
            <a:pPr>
              <a:defRPr sz="10000">
                <a:solidFill>
                  <a:srgbClr val="000000"/>
                </a:solidFill>
              </a:defRPr>
            </a:pPr>
            <a:r>
              <a:t>誕生秘話</a:t>
            </a:r>
          </a:p>
        </p:txBody>
      </p:sp>
      <p:pic>
        <p:nvPicPr>
          <p:cNvPr id="257" name="IMG_1264.PNG" descr="IMG_126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1795" y="5444338"/>
            <a:ext cx="4814090" cy="58717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サイト設立の経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サイト設立の経緯</a:t>
            </a:r>
          </a:p>
        </p:txBody>
      </p:sp>
      <p:sp>
        <p:nvSpPr>
          <p:cNvPr id="260" name="・2020年3月…"/>
          <p:cNvSpPr txBox="1"/>
          <p:nvPr/>
        </p:nvSpPr>
        <p:spPr>
          <a:xfrm>
            <a:off x="767184" y="2393994"/>
            <a:ext cx="9197341" cy="200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・2020年3月　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コロナウィルスによる休校</a:t>
            </a:r>
          </a:p>
        </p:txBody>
      </p:sp>
      <p:pic>
        <p:nvPicPr>
          <p:cNvPr id="261" name="virus_character.png" descr="virus_charac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72913" y="2731937"/>
            <a:ext cx="2884543" cy="228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Unknown.jpeg" descr="Unknown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665844" y="2649387"/>
            <a:ext cx="3314701" cy="2451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3" name="Unknown.jpeg" descr="Unknown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690377" y="5378450"/>
            <a:ext cx="2755901" cy="2959100"/>
          </a:xfrm>
          <a:prstGeom prst="rect">
            <a:avLst/>
          </a:prstGeom>
          <a:ln w="12700">
            <a:miter lim="400000"/>
          </a:ln>
        </p:spPr>
      </p:pic>
      <p:sp>
        <p:nvSpPr>
          <p:cNvPr id="264" name="・家庭での学習・・・"/>
          <p:cNvSpPr txBox="1"/>
          <p:nvPr/>
        </p:nvSpPr>
        <p:spPr>
          <a:xfrm>
            <a:off x="849963" y="6869071"/>
            <a:ext cx="77343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・家庭での学習・・・</a:t>
            </a:r>
          </a:p>
        </p:txBody>
      </p:sp>
      <p:pic>
        <p:nvPicPr>
          <p:cNvPr id="265" name="jitakutaiki_ieniiyou.png" descr="jitakutaiki_ieniiyou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994558" y="5108275"/>
            <a:ext cx="4394884" cy="3690643"/>
          </a:xfrm>
          <a:prstGeom prst="rect">
            <a:avLst/>
          </a:prstGeom>
          <a:ln w="12700">
            <a:miter lim="400000"/>
          </a:ln>
        </p:spPr>
      </p:pic>
      <p:sp>
        <p:nvSpPr>
          <p:cNvPr id="266" name="・予想以上の休校の長期化"/>
          <p:cNvSpPr txBox="1"/>
          <p:nvPr/>
        </p:nvSpPr>
        <p:spPr>
          <a:xfrm>
            <a:off x="736704" y="5057797"/>
            <a:ext cx="9258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・予想以上の休校の長期化</a:t>
            </a:r>
          </a:p>
        </p:txBody>
      </p:sp>
      <p:sp>
        <p:nvSpPr>
          <p:cNvPr id="267" name="・学校は・・・？"/>
          <p:cNvSpPr txBox="1"/>
          <p:nvPr/>
        </p:nvSpPr>
        <p:spPr>
          <a:xfrm>
            <a:off x="697979" y="8680345"/>
            <a:ext cx="6210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・学校は・・・？</a:t>
            </a:r>
          </a:p>
        </p:txBody>
      </p:sp>
      <p:sp>
        <p:nvSpPr>
          <p:cNvPr id="268" name="子どもたちの学びは？…"/>
          <p:cNvSpPr txBox="1"/>
          <p:nvPr/>
        </p:nvSpPr>
        <p:spPr>
          <a:xfrm>
            <a:off x="10679971" y="9099134"/>
            <a:ext cx="7734301" cy="200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子どもたちの学びは？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できることは？</a:t>
            </a:r>
          </a:p>
        </p:txBody>
      </p:sp>
      <p:pic>
        <p:nvPicPr>
          <p:cNvPr id="269" name="busy_syufu_woman.png" descr="busy_syufu_woma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1606710" y="5687186"/>
            <a:ext cx="2017027" cy="26464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bg_school.jpeg" descr="bg_school.jpe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61868" y="10782091"/>
            <a:ext cx="5067301" cy="2850357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でも・・・"/>
          <p:cNvSpPr txBox="1"/>
          <p:nvPr/>
        </p:nvSpPr>
        <p:spPr>
          <a:xfrm>
            <a:off x="17748250" y="6743700"/>
            <a:ext cx="3924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でも・・・</a:t>
            </a:r>
          </a:p>
        </p:txBody>
      </p:sp>
      <p:pic>
        <p:nvPicPr>
          <p:cNvPr id="272" name="sick_panic_woman.png" descr="sick_panic_woma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520076" y="10091012"/>
            <a:ext cx="3150886" cy="3690643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だからこのHPの誕生日は…"/>
          <p:cNvSpPr txBox="1"/>
          <p:nvPr/>
        </p:nvSpPr>
        <p:spPr>
          <a:xfrm>
            <a:off x="10094374" y="11405949"/>
            <a:ext cx="8905495" cy="200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だからこのHPの誕生日は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2020年4月8日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そうだ、H.P.を作ろう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そうだ、H.P.を作ろう</a:t>
            </a:r>
          </a:p>
        </p:txBody>
      </p:sp>
      <p:pic>
        <p:nvPicPr>
          <p:cNvPr id="276" name="computer_manual_man.png" descr="computer_manual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35552" y="10072451"/>
            <a:ext cx="3361173" cy="3146898"/>
          </a:xfrm>
          <a:prstGeom prst="rect">
            <a:avLst/>
          </a:prstGeom>
          <a:ln w="12700">
            <a:miter lim="400000"/>
          </a:ln>
        </p:spPr>
      </p:pic>
      <p:sp>
        <p:nvSpPr>
          <p:cNvPr id="277" name="初心者だけど・・・"/>
          <p:cNvSpPr txBox="1"/>
          <p:nvPr/>
        </p:nvSpPr>
        <p:spPr>
          <a:xfrm>
            <a:off x="6381541" y="11214100"/>
            <a:ext cx="697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初心者だけど・・・</a:t>
            </a:r>
          </a:p>
        </p:txBody>
      </p:sp>
      <p:sp>
        <p:nvSpPr>
          <p:cNvPr id="278" name="もともと・・・（当時）教員１０年目。…"/>
          <p:cNvSpPr txBox="1"/>
          <p:nvPr/>
        </p:nvSpPr>
        <p:spPr>
          <a:xfrm>
            <a:off x="5912890" y="3282760"/>
            <a:ext cx="15354301" cy="200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もともと・・・（当時）教員１０年目。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自分のこれまでの取り組みをまとめよう！！</a:t>
            </a:r>
          </a:p>
        </p:txBody>
      </p:sp>
      <p:sp>
        <p:nvSpPr>
          <p:cNvPr id="279" name="初任者の頃、何をどう教えたら？…"/>
          <p:cNvSpPr txBox="1"/>
          <p:nvPr/>
        </p:nvSpPr>
        <p:spPr>
          <a:xfrm>
            <a:off x="783590" y="6959219"/>
            <a:ext cx="20581621" cy="314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初任者の頃、何をどう教えたら？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支援学校の授業って？教材や実践がまとまっていれば・・・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あの頃の自分を助けたい！！</a:t>
            </a:r>
          </a:p>
        </p:txBody>
      </p:sp>
      <p:sp>
        <p:nvSpPr>
          <p:cNvPr id="280" name="やらなきゃわからない！！…"/>
          <p:cNvSpPr txBox="1"/>
          <p:nvPr/>
        </p:nvSpPr>
        <p:spPr>
          <a:xfrm>
            <a:off x="12027066" y="11164900"/>
            <a:ext cx="12984481" cy="200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やらなきゃわからない！！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やってみて、やりながら考えよう！！</a:t>
            </a:r>
          </a:p>
        </p:txBody>
      </p:sp>
      <p:sp>
        <p:nvSpPr>
          <p:cNvPr id="281" name="矢印"/>
          <p:cNvSpPr/>
          <p:nvPr/>
        </p:nvSpPr>
        <p:spPr>
          <a:xfrm rot="5393547">
            <a:off x="11811208" y="5489480"/>
            <a:ext cx="1270001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</a:p>
        </p:txBody>
      </p:sp>
      <p:pic>
        <p:nvPicPr>
          <p:cNvPr id="282" name="cleaning_seiri.png" descr="cleaning_seiri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97013" y="2698021"/>
            <a:ext cx="3361173" cy="26721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komatta_man2.png" descr="komatta_man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278302" y="6201240"/>
            <a:ext cx="4193169" cy="46655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実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実は</a:t>
            </a:r>
          </a:p>
        </p:txBody>
      </p:sp>
      <p:pic>
        <p:nvPicPr>
          <p:cNvPr id="286" name="group_kyoushi.png" descr="group_kyoushi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4325" y="2350955"/>
            <a:ext cx="4312285" cy="3530683"/>
          </a:xfrm>
          <a:prstGeom prst="rect">
            <a:avLst/>
          </a:prstGeom>
          <a:ln w="12700">
            <a:miter lim="400000"/>
          </a:ln>
        </p:spPr>
      </p:pic>
      <p:sp>
        <p:nvSpPr>
          <p:cNvPr id="287" name="もともと・・先生向け、交流・情報交換"/>
          <p:cNvSpPr txBox="1"/>
          <p:nvPr/>
        </p:nvSpPr>
        <p:spPr>
          <a:xfrm>
            <a:off x="6738015" y="3641569"/>
            <a:ext cx="1379982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もともと・・先生向け、交流・情報交換</a:t>
            </a:r>
          </a:p>
        </p:txBody>
      </p:sp>
      <p:pic>
        <p:nvPicPr>
          <p:cNvPr id="288" name="study_wakaru_boy.png" descr="study_wakaru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3466" y="6972167"/>
            <a:ext cx="3530684" cy="35306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kids_ryoushin_mimamoru.png" descr="kids_ryoushin_mimamoru.png"/>
          <p:cNvPicPr>
            <a:picLocks noChangeAspect="1"/>
          </p:cNvPicPr>
          <p:nvPr/>
        </p:nvPicPr>
        <p:blipFill>
          <a:blip r:embed="rId4">
            <a:extLst/>
          </a:blip>
          <a:srcRect l="34443" t="0" r="0" b="8252"/>
          <a:stretch>
            <a:fillRect/>
          </a:stretch>
        </p:blipFill>
        <p:spPr>
          <a:xfrm>
            <a:off x="3944639" y="7232114"/>
            <a:ext cx="3854728" cy="2832246"/>
          </a:xfrm>
          <a:prstGeom prst="rect">
            <a:avLst/>
          </a:prstGeom>
          <a:ln w="12700">
            <a:miter lim="400000"/>
          </a:ln>
        </p:spPr>
      </p:pic>
      <p:sp>
        <p:nvSpPr>
          <p:cNvPr id="290" name="家庭での学習支援…"/>
          <p:cNvSpPr txBox="1"/>
          <p:nvPr/>
        </p:nvSpPr>
        <p:spPr>
          <a:xfrm>
            <a:off x="8818275" y="7273234"/>
            <a:ext cx="11544301" cy="314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家庭での学習支援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生活リズム等の支援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保護者、デイの方の力になりたい</a:t>
            </a:r>
          </a:p>
        </p:txBody>
      </p:sp>
      <p:pic>
        <p:nvPicPr>
          <p:cNvPr id="291" name="bed_boy_wake.png" descr="bed_boy_wak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833737" y="10574556"/>
            <a:ext cx="2925239" cy="3141197"/>
          </a:xfrm>
          <a:prstGeom prst="rect">
            <a:avLst/>
          </a:prstGeom>
          <a:ln w="12700">
            <a:miter lim="400000"/>
          </a:ln>
        </p:spPr>
      </p:pic>
      <p:sp>
        <p:nvSpPr>
          <p:cNvPr id="292" name="順番は入れ替わったけれど、それも何かの縁"/>
          <p:cNvSpPr txBox="1"/>
          <p:nvPr/>
        </p:nvSpPr>
        <p:spPr>
          <a:xfrm>
            <a:off x="7864505" y="11913223"/>
            <a:ext cx="1533144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順番は入れ替わったけれど、それも何かの縁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開設当初、気をつけたこと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開設当初、気をつけたこと</a:t>
            </a:r>
          </a:p>
        </p:txBody>
      </p:sp>
      <p:sp>
        <p:nvSpPr>
          <p:cNvPr id="295" name="ご家庭で使いやすい。…"/>
          <p:cNvSpPr txBox="1"/>
          <p:nvPr/>
        </p:nvSpPr>
        <p:spPr>
          <a:xfrm>
            <a:off x="5801108" y="3151609"/>
            <a:ext cx="9982201" cy="200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ご家庭で使いやすい。</a:t>
            </a:r>
          </a:p>
          <a:p>
            <a: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少ない支援でもできる教材。</a:t>
            </a:r>
          </a:p>
        </p:txBody>
      </p:sp>
      <p:sp>
        <p:nvSpPr>
          <p:cNvPr id="296" name="日常生活の支援につながるアプリ"/>
          <p:cNvSpPr txBox="1"/>
          <p:nvPr/>
        </p:nvSpPr>
        <p:spPr>
          <a:xfrm>
            <a:off x="8156950" y="6972655"/>
            <a:ext cx="9829801" cy="755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51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日常生活の支援につながるアプリ</a:t>
            </a:r>
          </a:p>
        </p:txBody>
      </p:sp>
      <p:sp>
        <p:nvSpPr>
          <p:cNvPr id="297" name="詳しい使い方の説明は動画で…"/>
          <p:cNvSpPr txBox="1"/>
          <p:nvPr/>
        </p:nvSpPr>
        <p:spPr>
          <a:xfrm>
            <a:off x="95275" y="10172700"/>
            <a:ext cx="11798250" cy="317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4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詳しい使い方の説明は動画で</a:t>
            </a:r>
          </a:p>
          <a:p>
            <a:pPr defTabSz="825500">
              <a:defRPr sz="4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YouTubeに「ダッシュニン チャンネル」開設</a:t>
            </a:r>
          </a:p>
          <a:p>
            <a:pPr defTabSz="825500">
              <a:defRPr sz="4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</a:p>
          <a:p>
            <a:pPr defTabSz="825500">
              <a:defRPr sz="44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詳細は：「ダッシュニン チャンネル」で検索</a:t>
            </a:r>
          </a:p>
        </p:txBody>
      </p:sp>
      <p:pic>
        <p:nvPicPr>
          <p:cNvPr id="298" name="スクリーンショット 2020-09-13 18.16.09.png" descr="スクリーンショット 2020-09-13 18.16.0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212299" y="8298472"/>
            <a:ext cx="5174270" cy="4912902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アプリの使い方の説明…"/>
          <p:cNvSpPr txBox="1"/>
          <p:nvPr/>
        </p:nvSpPr>
        <p:spPr>
          <a:xfrm>
            <a:off x="17456150" y="9348398"/>
            <a:ext cx="6845301" cy="2813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53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アプリの使い方の説明</a:t>
            </a:r>
          </a:p>
          <a:p>
            <a:pPr defTabSz="825500">
              <a:defRPr sz="53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絵本の読み聞かせ</a:t>
            </a:r>
          </a:p>
          <a:p>
            <a:pPr defTabSz="825500">
              <a:defRPr sz="53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調べ学習の進め方</a:t>
            </a:r>
          </a:p>
        </p:txBody>
      </p:sp>
      <p:sp>
        <p:nvSpPr>
          <p:cNvPr id="300" name="プリント教材中心"/>
          <p:cNvSpPr txBox="1"/>
          <p:nvPr/>
        </p:nvSpPr>
        <p:spPr>
          <a:xfrm>
            <a:off x="8669747" y="5599046"/>
            <a:ext cx="6210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6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プリント教材中心</a:t>
            </a:r>
          </a:p>
        </p:txBody>
      </p:sp>
      <p:pic>
        <p:nvPicPr>
          <p:cNvPr id="301" name="スクリーンショット 2020-09-13 18.19.08.png" descr="スクリーンショット 2020-09-13 18.19.0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29982" y="2467702"/>
            <a:ext cx="2575313" cy="3934786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スクリーンショット 2020-09-13 18.20.34.png" descr="スクリーンショット 2020-09-13 18.20.3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9902" y="6141251"/>
            <a:ext cx="1823865" cy="28530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3" name="スクリーンショット 2020-09-13 18.21.25.png" descr="スクリーンショット 2020-09-13 18.21.2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808431" y="6145132"/>
            <a:ext cx="2198014" cy="2845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スクリーンショット 2020-09-13 18.23.29.png" descr="スクリーンショット 2020-09-13 18.23.2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401159" y="2355891"/>
            <a:ext cx="2738216" cy="4040279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スクリーンショット 2020-09-13 18.24.35.png" descr="スクリーンショット 2020-09-13 18.24.35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623535" y="6154127"/>
            <a:ext cx="2093291" cy="30611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G_1693.PNG" descr="IMG_169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『ダッシュニンの特別支援教材室』について"/>
          <p:cNvSpPr txBox="1"/>
          <p:nvPr>
            <p:ph type="body" sz="half" idx="1"/>
          </p:nvPr>
        </p:nvSpPr>
        <p:spPr>
          <a:xfrm>
            <a:off x="604551" y="1023400"/>
            <a:ext cx="23174898" cy="3874314"/>
          </a:xfrm>
          <a:prstGeom prst="rect">
            <a:avLst/>
          </a:prstGeom>
        </p:spPr>
        <p:txBody>
          <a:bodyPr/>
          <a:lstStyle/>
          <a:p>
            <a:pPr/>
            <a:r>
              <a:t>『ダッシュニンの特別支援教材室』について</a:t>
            </a:r>
          </a:p>
        </p:txBody>
      </p:sp>
      <p:pic>
        <p:nvPicPr>
          <p:cNvPr id="169" name="dashninqr.png" descr="dashninq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88094" y="2898631"/>
            <a:ext cx="3151416" cy="3151416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何ができる？"/>
          <p:cNvSpPr txBox="1"/>
          <p:nvPr/>
        </p:nvSpPr>
        <p:spPr>
          <a:xfrm>
            <a:off x="8340952" y="5756639"/>
            <a:ext cx="7089649" cy="1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200">
                <a:solidFill>
                  <a:srgbClr val="000000"/>
                </a:solidFill>
              </a:defRPr>
            </a:lvl1pPr>
          </a:lstStyle>
          <a:p>
            <a:pPr/>
            <a:r>
              <a:t>何ができる？</a:t>
            </a:r>
          </a:p>
        </p:txBody>
      </p:sp>
      <p:sp>
        <p:nvSpPr>
          <p:cNvPr id="171" name="教材ダウンロード"/>
          <p:cNvSpPr txBox="1"/>
          <p:nvPr/>
        </p:nvSpPr>
        <p:spPr>
          <a:xfrm>
            <a:off x="1777063" y="7292412"/>
            <a:ext cx="7226301" cy="990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solidFill>
                  <a:srgbClr val="000000"/>
                </a:solidFill>
              </a:defRPr>
            </a:lvl1pPr>
          </a:lstStyle>
          <a:p>
            <a:pPr/>
            <a:r>
              <a:t>教材ダウンロード</a:t>
            </a:r>
          </a:p>
        </p:txBody>
      </p:sp>
      <p:sp>
        <p:nvSpPr>
          <p:cNvPr id="172" name="おすすめアプリ・解説動画"/>
          <p:cNvSpPr txBox="1"/>
          <p:nvPr/>
        </p:nvSpPr>
        <p:spPr>
          <a:xfrm>
            <a:off x="11442469" y="7317812"/>
            <a:ext cx="10147555" cy="939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>
                <a:solidFill>
                  <a:srgbClr val="000000"/>
                </a:solidFill>
              </a:defRPr>
            </a:lvl1pPr>
          </a:lstStyle>
          <a:p>
            <a:pPr/>
            <a:r>
              <a:t>おすすめアプリ・解説動画</a:t>
            </a:r>
          </a:p>
        </p:txBody>
      </p:sp>
      <p:sp>
        <p:nvSpPr>
          <p:cNvPr id="173" name="研修資料ダウンロード"/>
          <p:cNvSpPr txBox="1"/>
          <p:nvPr/>
        </p:nvSpPr>
        <p:spPr>
          <a:xfrm>
            <a:off x="1468932" y="8834865"/>
            <a:ext cx="8496301" cy="939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>
                <a:solidFill>
                  <a:srgbClr val="000000"/>
                </a:solidFill>
              </a:defRPr>
            </a:lvl1pPr>
          </a:lstStyle>
          <a:p>
            <a:pPr/>
            <a:r>
              <a:t>研修資料ダウンロード</a:t>
            </a:r>
          </a:p>
        </p:txBody>
      </p:sp>
      <p:sp>
        <p:nvSpPr>
          <p:cNvPr id="174" name="おすすめサイト"/>
          <p:cNvSpPr txBox="1"/>
          <p:nvPr/>
        </p:nvSpPr>
        <p:spPr>
          <a:xfrm>
            <a:off x="12905131" y="8834865"/>
            <a:ext cx="5931409" cy="939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>
                <a:solidFill>
                  <a:srgbClr val="000000"/>
                </a:solidFill>
              </a:defRPr>
            </a:lvl1pPr>
          </a:lstStyle>
          <a:p>
            <a:pPr/>
            <a:r>
              <a:t>おすすめサイト</a:t>
            </a:r>
          </a:p>
        </p:txBody>
      </p:sp>
      <p:sp>
        <p:nvSpPr>
          <p:cNvPr id="175" name="おすすめ書籍"/>
          <p:cNvSpPr txBox="1"/>
          <p:nvPr/>
        </p:nvSpPr>
        <p:spPr>
          <a:xfrm>
            <a:off x="1999254" y="10351918"/>
            <a:ext cx="5118355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>
                <a:solidFill>
                  <a:srgbClr val="000000"/>
                </a:solidFill>
              </a:defRPr>
            </a:lvl1pPr>
          </a:lstStyle>
          <a:p>
            <a:pPr/>
            <a:r>
              <a:t>おすすめ書籍</a:t>
            </a:r>
          </a:p>
        </p:txBody>
      </p:sp>
      <p:sp>
        <p:nvSpPr>
          <p:cNvPr id="176" name="実践報告ダウンロード"/>
          <p:cNvSpPr txBox="1"/>
          <p:nvPr/>
        </p:nvSpPr>
        <p:spPr>
          <a:xfrm>
            <a:off x="12268096" y="10351918"/>
            <a:ext cx="8496301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>
                <a:solidFill>
                  <a:srgbClr val="000000"/>
                </a:solidFill>
              </a:defRPr>
            </a:lvl1pPr>
          </a:lstStyle>
          <a:p>
            <a:pPr/>
            <a:r>
              <a:t>実践報告ダウンロード</a:t>
            </a:r>
          </a:p>
        </p:txBody>
      </p:sp>
      <p:pic>
        <p:nvPicPr>
          <p:cNvPr id="177" name="IMG_1264.PNG" descr="IMG_126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232043" y="2860333"/>
            <a:ext cx="3509010" cy="42799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Class="entr" nodeType="after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Class="entr" nodeType="afterEffect" presetSubtype="8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Class="entr" nodeType="afterEffect" presetSubtype="8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Class="entr" nodeType="afterEffect" presetSubtype="8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2" grpId="2"/>
      <p:bldP build="whole" bldLvl="1" animBg="1" rev="0" advAuto="0" spid="173" grpId="4"/>
      <p:bldP build="whole" bldLvl="1" animBg="1" rev="0" advAuto="0" spid="175" grpId="5"/>
      <p:bldP build="whole" bldLvl="1" animBg="1" rev="0" advAuto="0" spid="176" grpId="6"/>
      <p:bldP build="whole" bldLvl="1" animBg="1" rev="0" advAuto="0" spid="174" grpId="3"/>
      <p:bldP build="whole" bldLvl="1" animBg="1" rev="0" advAuto="0" spid="17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IMG_1693.PNG" descr="IMG_169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どこ？"/>
          <p:cNvSpPr txBox="1"/>
          <p:nvPr>
            <p:ph type="body" sz="half" idx="1"/>
          </p:nvPr>
        </p:nvSpPr>
        <p:spPr>
          <a:xfrm>
            <a:off x="1539614" y="123990"/>
            <a:ext cx="21971001" cy="3874314"/>
          </a:xfrm>
          <a:prstGeom prst="rect">
            <a:avLst/>
          </a:prstGeom>
        </p:spPr>
        <p:txBody>
          <a:bodyPr/>
          <a:lstStyle/>
          <a:p>
            <a:pPr/>
            <a:r>
              <a:t>どこ？</a:t>
            </a:r>
          </a:p>
        </p:txBody>
      </p:sp>
      <p:sp>
        <p:nvSpPr>
          <p:cNvPr id="181" name="PC"/>
          <p:cNvSpPr txBox="1"/>
          <p:nvPr/>
        </p:nvSpPr>
        <p:spPr>
          <a:xfrm>
            <a:off x="4159992" y="10391476"/>
            <a:ext cx="1302869" cy="939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>
                <a:solidFill>
                  <a:srgbClr val="000000"/>
                </a:solidFill>
              </a:defRPr>
            </a:lvl1pPr>
          </a:lstStyle>
          <a:p>
            <a:pPr/>
            <a:r>
              <a:t>PC</a:t>
            </a:r>
          </a:p>
        </p:txBody>
      </p:sp>
      <p:sp>
        <p:nvSpPr>
          <p:cNvPr id="182" name="スマホ・タブレット"/>
          <p:cNvSpPr txBox="1"/>
          <p:nvPr/>
        </p:nvSpPr>
        <p:spPr>
          <a:xfrm>
            <a:off x="15000261" y="10391476"/>
            <a:ext cx="7658101" cy="939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>
                <a:solidFill>
                  <a:srgbClr val="000000"/>
                </a:solidFill>
              </a:defRPr>
            </a:lvl1pPr>
          </a:lstStyle>
          <a:p>
            <a:pPr/>
            <a:r>
              <a:t>スマホ・タブレット</a:t>
            </a:r>
          </a:p>
        </p:txBody>
      </p:sp>
      <p:pic>
        <p:nvPicPr>
          <p:cNvPr id="183" name="IMG_4808C2E9BDE7-1.jpeg" descr="IMG_4808C2E9BDE7-1.jpeg"/>
          <p:cNvPicPr>
            <a:picLocks noChangeAspect="1"/>
          </p:cNvPicPr>
          <p:nvPr/>
        </p:nvPicPr>
        <p:blipFill>
          <a:blip r:embed="rId3">
            <a:extLst/>
          </a:blip>
          <a:srcRect l="0" t="0" r="6365" b="19694"/>
          <a:stretch>
            <a:fillRect/>
          </a:stretch>
        </p:blipFill>
        <p:spPr>
          <a:xfrm>
            <a:off x="16743551" y="1040446"/>
            <a:ext cx="5293154" cy="86951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G_2F6E32FA31AF-1.jpeg" descr="IMG_2F6E32FA31AF-1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7476112" y="2507911"/>
            <a:ext cx="4953001" cy="7645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IMG_2F6E32FA31AF-1.jpeg" descr="IMG_2F6E32FA31AF-1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693474" y="1004210"/>
            <a:ext cx="5680010" cy="87676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スクリーンショット 2023-08-31 16.37.42.jpeg" descr="スクリーンショット 2023-08-31 16.37.42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74826" y="3625989"/>
            <a:ext cx="12185951" cy="64640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教材ダウンロード"/>
          <p:cNvSpPr txBox="1"/>
          <p:nvPr>
            <p:ph type="body" sz="half" idx="1"/>
          </p:nvPr>
        </p:nvSpPr>
        <p:spPr>
          <a:xfrm>
            <a:off x="1539614" y="123990"/>
            <a:ext cx="21971001" cy="3874314"/>
          </a:xfrm>
          <a:prstGeom prst="rect">
            <a:avLst/>
          </a:prstGeom>
        </p:spPr>
        <p:txBody>
          <a:bodyPr/>
          <a:lstStyle/>
          <a:p>
            <a:pPr/>
            <a:r>
              <a:t>教材ダウンロード</a:t>
            </a:r>
          </a:p>
        </p:txBody>
      </p:sp>
      <p:sp>
        <p:nvSpPr>
          <p:cNvPr id="189" name="全て無料"/>
          <p:cNvSpPr txBox="1"/>
          <p:nvPr/>
        </p:nvSpPr>
        <p:spPr>
          <a:xfrm>
            <a:off x="1558592" y="2230164"/>
            <a:ext cx="3467101" cy="939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>
                <a:solidFill>
                  <a:srgbClr val="000000"/>
                </a:solidFill>
              </a:defRPr>
            </a:lvl1pPr>
          </a:lstStyle>
          <a:p>
            <a:pPr/>
            <a:r>
              <a:t>全て無料</a:t>
            </a:r>
          </a:p>
        </p:txBody>
      </p:sp>
      <p:pic>
        <p:nvPicPr>
          <p:cNvPr id="190" name="スクリーンショット 2023-08-31 16.48.15.png" descr="スクリーンショット 2023-08-31 16.48.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1951" y="3149600"/>
            <a:ext cx="5232401" cy="7416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スクリーンショット 2023-08-31 16.47.37.png" descr="スクリーンショット 2023-08-31 16.47.3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177456" y="2712399"/>
            <a:ext cx="7404623" cy="7853388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ダウンロードボタンを…"/>
          <p:cNvSpPr txBox="1"/>
          <p:nvPr/>
        </p:nvSpPr>
        <p:spPr>
          <a:xfrm>
            <a:off x="14631616" y="11222285"/>
            <a:ext cx="8496301" cy="219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600">
                <a:solidFill>
                  <a:srgbClr val="000000"/>
                </a:solidFill>
              </a:defRPr>
            </a:pPr>
            <a:r>
              <a:t>ダウンロードボタンを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押すだけ</a:t>
            </a:r>
          </a:p>
        </p:txBody>
      </p:sp>
      <p:sp>
        <p:nvSpPr>
          <p:cNvPr id="193" name="教材の説明…"/>
          <p:cNvSpPr txBox="1"/>
          <p:nvPr/>
        </p:nvSpPr>
        <p:spPr>
          <a:xfrm>
            <a:off x="7948924" y="10889170"/>
            <a:ext cx="4305301" cy="219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600">
                <a:solidFill>
                  <a:srgbClr val="000000"/>
                </a:solidFill>
              </a:defRPr>
            </a:pPr>
            <a:r>
              <a:t>教材の説明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生徒の反応</a:t>
            </a:r>
          </a:p>
        </p:txBody>
      </p:sp>
      <p:sp>
        <p:nvSpPr>
          <p:cNvPr id="194" name="矢印"/>
          <p:cNvSpPr/>
          <p:nvPr/>
        </p:nvSpPr>
        <p:spPr>
          <a:xfrm rot="19535266">
            <a:off x="14461356" y="10087130"/>
            <a:ext cx="1270001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A1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</a:defRPr>
            </a:pPr>
          </a:p>
        </p:txBody>
      </p:sp>
      <p:sp>
        <p:nvSpPr>
          <p:cNvPr id="195" name="矢印"/>
          <p:cNvSpPr/>
          <p:nvPr/>
        </p:nvSpPr>
        <p:spPr>
          <a:xfrm>
            <a:off x="14200015" y="5356901"/>
            <a:ext cx="1270001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A1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</a:defRPr>
            </a:pPr>
          </a:p>
        </p:txBody>
      </p:sp>
      <p:sp>
        <p:nvSpPr>
          <p:cNvPr id="196" name="教科・キーワード"/>
          <p:cNvSpPr txBox="1"/>
          <p:nvPr/>
        </p:nvSpPr>
        <p:spPr>
          <a:xfrm>
            <a:off x="602000" y="11850935"/>
            <a:ext cx="6819901" cy="939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600">
                <a:solidFill>
                  <a:srgbClr val="000000"/>
                </a:solidFill>
              </a:defRPr>
            </a:lvl1pPr>
          </a:lstStyle>
          <a:p>
            <a:pPr/>
            <a:r>
              <a:t>教科・キーワード</a:t>
            </a:r>
          </a:p>
        </p:txBody>
      </p:sp>
      <p:pic>
        <p:nvPicPr>
          <p:cNvPr id="197" name="スクリーンショット 2023-08-31 16.53.36.png" descr="スクリーンショット 2023-08-31 16.53.3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08561" y="6444131"/>
            <a:ext cx="5947727" cy="40640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スクリーンショット 2023-08-31 16.37.42.png" descr="スクリーンショット 2023-08-31 16.37.42.png"/>
          <p:cNvPicPr>
            <a:picLocks noChangeAspect="1"/>
          </p:cNvPicPr>
          <p:nvPr/>
        </p:nvPicPr>
        <p:blipFill>
          <a:blip r:embed="rId5">
            <a:extLst/>
          </a:blip>
          <a:srcRect l="31734" t="0" r="1254" b="65426"/>
          <a:stretch>
            <a:fillRect/>
          </a:stretch>
        </p:blipFill>
        <p:spPr>
          <a:xfrm>
            <a:off x="379035" y="3902569"/>
            <a:ext cx="6606599" cy="18089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IMG_1693.PNG" descr="IMG_169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やってみよう！！"/>
          <p:cNvSpPr txBox="1"/>
          <p:nvPr>
            <p:ph type="body" sz="half" idx="1"/>
          </p:nvPr>
        </p:nvSpPr>
        <p:spPr>
          <a:xfrm>
            <a:off x="1539614" y="123990"/>
            <a:ext cx="21971001" cy="3874314"/>
          </a:xfrm>
          <a:prstGeom prst="rect">
            <a:avLst/>
          </a:prstGeom>
        </p:spPr>
        <p:txBody>
          <a:bodyPr/>
          <a:lstStyle/>
          <a:p>
            <a:pPr/>
            <a:r>
              <a:t>やってみよう！！</a:t>
            </a:r>
          </a:p>
        </p:txBody>
      </p:sp>
      <p:sp>
        <p:nvSpPr>
          <p:cNvPr id="202" name="https://dashnin-kyouzaiko.com/">
            <a:hlinkClick r:id="rId3" invalidUrl="" action="" tgtFrame="" tooltip="" history="1" highlightClick="0" endSnd="0"/>
          </p:cNvPr>
          <p:cNvSpPr txBox="1"/>
          <p:nvPr/>
        </p:nvSpPr>
        <p:spPr>
          <a:xfrm>
            <a:off x="4234350" y="10145647"/>
            <a:ext cx="15478088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>
                <a:solidFill>
                  <a:srgbClr val="000000"/>
                </a:solidFill>
              </a:defRPr>
            </a:lvl1pPr>
          </a:lstStyle>
          <a:p>
            <a:pPr/>
            <a:r>
              <a:t>https://dashnin-kyouzaiko.com/</a:t>
            </a:r>
          </a:p>
        </p:txBody>
      </p:sp>
      <p:grpSp>
        <p:nvGrpSpPr>
          <p:cNvPr id="205" name="グループ"/>
          <p:cNvGrpSpPr/>
          <p:nvPr/>
        </p:nvGrpSpPr>
        <p:grpSpPr>
          <a:xfrm>
            <a:off x="3673283" y="2670674"/>
            <a:ext cx="7743564" cy="7070081"/>
            <a:chOff x="0" y="0"/>
            <a:chExt cx="7743563" cy="7070079"/>
          </a:xfrm>
        </p:grpSpPr>
        <p:pic>
          <p:nvPicPr>
            <p:cNvPr id="203" name="スクリーンショット 2023-08-31 16.53.36.png" descr="スクリーンショット 2023-08-31 16.53.36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73882" y="1879715"/>
              <a:ext cx="7596010" cy="51903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4" name="スクリーンショット 2023-08-31 16.37.42.png" descr="スクリーンショット 2023-08-31 16.37.42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31734" t="0" r="1254" b="65426"/>
            <a:stretch>
              <a:fillRect/>
            </a:stretch>
          </p:blipFill>
          <p:spPr>
            <a:xfrm>
              <a:off x="0" y="0"/>
              <a:ext cx="7743564" cy="21202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06" name="dashninqr.png" descr="dashninqr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4580094" y="3933849"/>
            <a:ext cx="4543731" cy="45437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教材共有のメリットと活用イメージ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759459">
              <a:defRPr sz="10304"/>
            </a:lvl1pPr>
          </a:lstStyle>
          <a:p>
            <a:pPr/>
            <a:r>
              <a:t>教材共有のメリットと活用イメージ</a:t>
            </a:r>
          </a:p>
        </p:txBody>
      </p:sp>
      <p:sp>
        <p:nvSpPr>
          <p:cNvPr id="209" name="・教材作りって・・・"/>
          <p:cNvSpPr txBox="1"/>
          <p:nvPr/>
        </p:nvSpPr>
        <p:spPr>
          <a:xfrm>
            <a:off x="66675" y="3187700"/>
            <a:ext cx="641985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5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・教材作りって・・・</a:t>
            </a:r>
          </a:p>
        </p:txBody>
      </p:sp>
      <p:sp>
        <p:nvSpPr>
          <p:cNvPr id="210" name="・個別最適化に向けたカスタマイズができる"/>
          <p:cNvSpPr txBox="1"/>
          <p:nvPr/>
        </p:nvSpPr>
        <p:spPr>
          <a:xfrm>
            <a:off x="387460" y="8403052"/>
            <a:ext cx="13311506" cy="8499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5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・個別最適化に向けた</a:t>
            </a:r>
            <a:r>
              <a:rPr sz="5700" u="sng"/>
              <a:t>カスタマイズ</a:t>
            </a:r>
            <a:r>
              <a:t>ができる</a:t>
            </a:r>
          </a:p>
        </p:txBody>
      </p:sp>
      <p:sp>
        <p:nvSpPr>
          <p:cNvPr id="211" name="教材の…"/>
          <p:cNvSpPr/>
          <p:nvPr/>
        </p:nvSpPr>
        <p:spPr>
          <a:xfrm>
            <a:off x="5952135" y="5887681"/>
            <a:ext cx="2939600" cy="195865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defTabSz="825500">
              <a:defRPr sz="3000">
                <a:solidFill>
                  <a:srgbClr val="FFFFFF"/>
                </a:solidFill>
              </a:defRPr>
            </a:pPr>
            <a:r>
              <a:t>教材の</a:t>
            </a:r>
          </a:p>
          <a:p>
            <a:pPr defTabSz="825500">
              <a:defRPr sz="3000">
                <a:solidFill>
                  <a:srgbClr val="FFFFFF"/>
                </a:solidFill>
              </a:defRPr>
            </a:pPr>
            <a:r>
              <a:t>アイデア</a:t>
            </a:r>
          </a:p>
        </p:txBody>
      </p:sp>
      <p:sp>
        <p:nvSpPr>
          <p:cNvPr id="212" name="教材の…"/>
          <p:cNvSpPr/>
          <p:nvPr/>
        </p:nvSpPr>
        <p:spPr>
          <a:xfrm>
            <a:off x="5952135" y="3147762"/>
            <a:ext cx="2939600" cy="2765214"/>
          </a:xfrm>
          <a:prstGeom prst="rect">
            <a:avLst/>
          </a:prstGeom>
          <a:solidFill>
            <a:srgbClr val="F8BA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defTabSz="825500">
              <a:defRPr sz="3000">
                <a:solidFill>
                  <a:srgbClr val="FFFFFF"/>
                </a:solidFill>
              </a:defRPr>
            </a:pPr>
            <a:r>
              <a:t>教材の</a:t>
            </a:r>
          </a:p>
          <a:p>
            <a:pPr defTabSz="825500">
              <a:defRPr sz="3000">
                <a:solidFill>
                  <a:srgbClr val="FFFFFF"/>
                </a:solidFill>
              </a:defRPr>
            </a:pPr>
            <a:r>
              <a:t>基本形</a:t>
            </a:r>
          </a:p>
        </p:txBody>
      </p:sp>
      <p:sp>
        <p:nvSpPr>
          <p:cNvPr id="213" name="個別の…"/>
          <p:cNvSpPr/>
          <p:nvPr/>
        </p:nvSpPr>
        <p:spPr>
          <a:xfrm>
            <a:off x="5952135" y="2290254"/>
            <a:ext cx="2939600" cy="952186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defTabSz="825500">
              <a:defRPr sz="3000">
                <a:solidFill>
                  <a:srgbClr val="FFFFFF"/>
                </a:solidFill>
              </a:defRPr>
            </a:pPr>
            <a:r>
              <a:t>個別の</a:t>
            </a:r>
          </a:p>
          <a:p>
            <a:pPr defTabSz="825500">
              <a:defRPr sz="3000">
                <a:solidFill>
                  <a:srgbClr val="FFFFFF"/>
                </a:solidFill>
              </a:defRPr>
            </a:pPr>
            <a:r>
              <a:t>支援</a:t>
            </a:r>
          </a:p>
        </p:txBody>
      </p:sp>
      <p:grpSp>
        <p:nvGrpSpPr>
          <p:cNvPr id="217" name="グループ"/>
          <p:cNvGrpSpPr/>
          <p:nvPr/>
        </p:nvGrpSpPr>
        <p:grpSpPr>
          <a:xfrm>
            <a:off x="14134492" y="2290253"/>
            <a:ext cx="2939599" cy="5556082"/>
            <a:chOff x="0" y="0"/>
            <a:chExt cx="2939598" cy="5556080"/>
          </a:xfrm>
        </p:grpSpPr>
        <p:sp>
          <p:nvSpPr>
            <p:cNvPr id="214" name="教材の…"/>
            <p:cNvSpPr/>
            <p:nvPr/>
          </p:nvSpPr>
          <p:spPr>
            <a:xfrm>
              <a:off x="0" y="4618699"/>
              <a:ext cx="2939599" cy="937382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2500">
                  <a:solidFill>
                    <a:srgbClr val="FFFFFF"/>
                  </a:solidFill>
                </a:defRPr>
              </a:pPr>
              <a:r>
                <a:t>教材の</a:t>
              </a:r>
            </a:p>
            <a:p>
              <a:pPr defTabSz="825500">
                <a:defRPr sz="2500">
                  <a:solidFill>
                    <a:srgbClr val="FFFFFF"/>
                  </a:solidFill>
                </a:defRPr>
              </a:pPr>
              <a:r>
                <a:t>アイデア</a:t>
              </a:r>
            </a:p>
          </p:txBody>
        </p:sp>
        <p:sp>
          <p:nvSpPr>
            <p:cNvPr id="215" name="教材の…"/>
            <p:cNvSpPr/>
            <p:nvPr/>
          </p:nvSpPr>
          <p:spPr>
            <a:xfrm>
              <a:off x="0" y="3869969"/>
              <a:ext cx="2939599" cy="806550"/>
            </a:xfrm>
            <a:prstGeom prst="rect">
              <a:avLst/>
            </a:prstGeom>
            <a:solidFill>
              <a:srgbClr val="F8BA00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2600">
                  <a:solidFill>
                    <a:srgbClr val="FFFFFF"/>
                  </a:solidFill>
                </a:defRPr>
              </a:pPr>
              <a:r>
                <a:t>教材の</a:t>
              </a:r>
            </a:p>
            <a:p>
              <a:pPr defTabSz="825500">
                <a:defRPr sz="2600">
                  <a:solidFill>
                    <a:srgbClr val="FFFFFF"/>
                  </a:solidFill>
                </a:defRPr>
              </a:pPr>
              <a:r>
                <a:t>基本形</a:t>
              </a:r>
            </a:p>
          </p:txBody>
        </p:sp>
        <p:sp>
          <p:nvSpPr>
            <p:cNvPr id="216" name="個別の…"/>
            <p:cNvSpPr/>
            <p:nvPr/>
          </p:nvSpPr>
          <p:spPr>
            <a:xfrm>
              <a:off x="0" y="-1"/>
              <a:ext cx="2939599" cy="389828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000">
                  <a:solidFill>
                    <a:srgbClr val="FFFFFF"/>
                  </a:solidFill>
                </a:defRPr>
              </a:pPr>
              <a:r>
                <a:t>個別の</a:t>
              </a:r>
            </a:p>
            <a:p>
              <a:pPr defTabSz="825500">
                <a:defRPr sz="3000">
                  <a:solidFill>
                    <a:srgbClr val="FFFFFF"/>
                  </a:solidFill>
                </a:defRPr>
              </a:pPr>
              <a:r>
                <a:t>支援</a:t>
              </a:r>
            </a:p>
          </p:txBody>
        </p:sp>
      </p:grpSp>
      <p:sp>
        <p:nvSpPr>
          <p:cNvPr id="218" name="矢印"/>
          <p:cNvSpPr/>
          <p:nvPr/>
        </p:nvSpPr>
        <p:spPr>
          <a:xfrm>
            <a:off x="10878113" y="4824960"/>
            <a:ext cx="1270001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219" name="教材共有できると"/>
          <p:cNvSpPr txBox="1"/>
          <p:nvPr/>
        </p:nvSpPr>
        <p:spPr>
          <a:xfrm>
            <a:off x="8915963" y="3187700"/>
            <a:ext cx="519430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5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教材共有できると</a:t>
            </a:r>
          </a:p>
        </p:txBody>
      </p:sp>
      <p:sp>
        <p:nvSpPr>
          <p:cNvPr id="220" name="例えば：文字の大きさは？フォントは？…"/>
          <p:cNvSpPr txBox="1"/>
          <p:nvPr/>
        </p:nvSpPr>
        <p:spPr>
          <a:xfrm>
            <a:off x="1868878" y="9809716"/>
            <a:ext cx="11518901" cy="359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825500">
              <a:defRPr sz="5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例えば：文字の大きさは？フォントは？</a:t>
            </a:r>
          </a:p>
          <a:p>
            <a:pPr algn="l" defTabSz="825500">
              <a:defRPr sz="5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　　　　回答欄の大きさ</a:t>
            </a:r>
          </a:p>
          <a:p>
            <a:pPr algn="l" defTabSz="825500">
              <a:defRPr sz="5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　　　　見本の位置</a:t>
            </a:r>
          </a:p>
          <a:p>
            <a:pPr algn="l" defTabSz="825500">
              <a:defRPr sz="50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6"/>
              </a:defRPr>
            </a:pPr>
            <a:r>
              <a:t>　　　　それぞれの写真を使う</a:t>
            </a:r>
          </a:p>
        </p:txBody>
      </p:sp>
      <p:pic>
        <p:nvPicPr>
          <p:cNvPr id="221" name="スクリーンショット 2020-09-13 19.41.13.png" descr="スクリーンショット 2020-09-13 19.41.1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685847" y="4161440"/>
            <a:ext cx="5960713" cy="89703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IMG_1693.PNG" descr="IMG_169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おすすめアプリ"/>
          <p:cNvSpPr txBox="1"/>
          <p:nvPr>
            <p:ph type="body" sz="half" idx="1"/>
          </p:nvPr>
        </p:nvSpPr>
        <p:spPr>
          <a:xfrm>
            <a:off x="1539614" y="123990"/>
            <a:ext cx="21971001" cy="3874314"/>
          </a:xfrm>
          <a:prstGeom prst="rect">
            <a:avLst/>
          </a:prstGeom>
        </p:spPr>
        <p:txBody>
          <a:bodyPr/>
          <a:lstStyle/>
          <a:p>
            <a:pPr/>
            <a:r>
              <a:t>おすすめアプリ</a:t>
            </a:r>
          </a:p>
        </p:txBody>
      </p:sp>
      <p:sp>
        <p:nvSpPr>
          <p:cNvPr id="225" name="実際に授業や支援で…"/>
          <p:cNvSpPr txBox="1"/>
          <p:nvPr/>
        </p:nvSpPr>
        <p:spPr>
          <a:xfrm>
            <a:off x="1815163" y="3466957"/>
            <a:ext cx="7658101" cy="219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600">
                <a:solidFill>
                  <a:srgbClr val="000000"/>
                </a:solidFill>
              </a:defRPr>
            </a:pPr>
            <a:r>
              <a:t>実際に授業や支援で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使ったアプリを紹介</a:t>
            </a:r>
          </a:p>
        </p:txBody>
      </p:sp>
      <p:sp>
        <p:nvSpPr>
          <p:cNvPr id="226" name="使い方を動画で紹介…"/>
          <p:cNvSpPr txBox="1"/>
          <p:nvPr/>
        </p:nvSpPr>
        <p:spPr>
          <a:xfrm>
            <a:off x="13807295" y="3466957"/>
            <a:ext cx="7658101" cy="219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600">
                <a:solidFill>
                  <a:srgbClr val="000000"/>
                </a:solidFill>
              </a:defRPr>
            </a:pPr>
            <a:r>
              <a:t>使い方を動画で紹介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授業でも活用可</a:t>
            </a:r>
          </a:p>
        </p:txBody>
      </p:sp>
      <p:pic>
        <p:nvPicPr>
          <p:cNvPr id="227" name="スクリーンショット 2023-09-01 14.27.48.png" descr="スクリーンショット 2023-09-01 14.27.48.png"/>
          <p:cNvPicPr>
            <a:picLocks noChangeAspect="1"/>
          </p:cNvPicPr>
          <p:nvPr/>
        </p:nvPicPr>
        <p:blipFill>
          <a:blip r:embed="rId3">
            <a:extLst/>
          </a:blip>
          <a:srcRect l="0" t="51098" r="29243" b="0"/>
          <a:stretch>
            <a:fillRect/>
          </a:stretch>
        </p:blipFill>
        <p:spPr>
          <a:xfrm>
            <a:off x="13036827" y="6254328"/>
            <a:ext cx="9555415" cy="50772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スクリーンショット 2023-09-01 14.27.48.png" descr="スクリーンショット 2023-09-01 14.27.48.png">
            <a:hlinkClick r:id="rId4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3">
            <a:extLst/>
          </a:blip>
          <a:srcRect l="0" t="0" r="30938" b="46804"/>
          <a:stretch>
            <a:fillRect/>
          </a:stretch>
        </p:blipFill>
        <p:spPr>
          <a:xfrm>
            <a:off x="1951805" y="5909393"/>
            <a:ext cx="9047464" cy="5357764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https://dashnin-kyouzaiko.com/">
            <a:hlinkClick r:id="rId5" invalidUrl="" action="" tgtFrame="" tooltip="" history="1" highlightClick="0" endSnd="0"/>
          </p:cNvPr>
          <p:cNvSpPr txBox="1"/>
          <p:nvPr/>
        </p:nvSpPr>
        <p:spPr>
          <a:xfrm>
            <a:off x="4452956" y="12388707"/>
            <a:ext cx="15478088" cy="1085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>
                <a:solidFill>
                  <a:srgbClr val="000000"/>
                </a:solidFill>
              </a:defRPr>
            </a:lvl1pPr>
          </a:lstStyle>
          <a:p>
            <a:pPr/>
            <a:r>
              <a:t>https://dashnin-kyouzaiko.com/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IMG_1693.PNG" descr="IMG_169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おすすめサイト・書籍"/>
          <p:cNvSpPr txBox="1"/>
          <p:nvPr>
            <p:ph type="body" sz="half" idx="1"/>
          </p:nvPr>
        </p:nvSpPr>
        <p:spPr>
          <a:xfrm>
            <a:off x="1539614" y="123990"/>
            <a:ext cx="21971001" cy="3874314"/>
          </a:xfrm>
          <a:prstGeom prst="rect">
            <a:avLst/>
          </a:prstGeom>
        </p:spPr>
        <p:txBody>
          <a:bodyPr/>
          <a:lstStyle/>
          <a:p>
            <a:pPr/>
            <a:r>
              <a:t>おすすめサイト・書籍</a:t>
            </a:r>
          </a:p>
        </p:txBody>
      </p:sp>
      <p:sp>
        <p:nvSpPr>
          <p:cNvPr id="233" name="授業で使えるサイト…"/>
          <p:cNvSpPr txBox="1"/>
          <p:nvPr/>
        </p:nvSpPr>
        <p:spPr>
          <a:xfrm>
            <a:off x="2473227" y="3071487"/>
            <a:ext cx="7607809" cy="345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600">
                <a:solidFill>
                  <a:srgbClr val="000000"/>
                </a:solidFill>
              </a:defRPr>
            </a:pPr>
            <a:r>
              <a:t>授業で使えるサイト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もちろん今日の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お二人のサイトも</a:t>
            </a:r>
          </a:p>
        </p:txBody>
      </p:sp>
      <p:sp>
        <p:nvSpPr>
          <p:cNvPr id="234" name="https://dashnin-kyouzaiko.com/">
            <a:hlinkClick r:id="rId3" invalidUrl="" action="" tgtFrame="" tooltip="" history="1" highlightClick="0" endSnd="0"/>
          </p:cNvPr>
          <p:cNvSpPr txBox="1"/>
          <p:nvPr/>
        </p:nvSpPr>
        <p:spPr>
          <a:xfrm>
            <a:off x="4786070" y="12310893"/>
            <a:ext cx="15478088" cy="1085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>
                <a:solidFill>
                  <a:srgbClr val="000000"/>
                </a:solidFill>
              </a:defRPr>
            </a:lvl1pPr>
          </a:lstStyle>
          <a:p>
            <a:pPr/>
            <a:r>
              <a:t>https://dashnin-kyouzaiko.com/</a:t>
            </a:r>
          </a:p>
        </p:txBody>
      </p:sp>
      <p:sp>
        <p:nvSpPr>
          <p:cNvPr id="235" name="僕が読んで…"/>
          <p:cNvSpPr txBox="1"/>
          <p:nvPr/>
        </p:nvSpPr>
        <p:spPr>
          <a:xfrm>
            <a:off x="14605936" y="3267088"/>
            <a:ext cx="5981701" cy="219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600">
                <a:solidFill>
                  <a:srgbClr val="000000"/>
                </a:solidFill>
              </a:defRPr>
            </a:pPr>
            <a:r>
              <a:t>僕が読んで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面白かった書籍</a:t>
            </a:r>
          </a:p>
        </p:txBody>
      </p:sp>
      <p:pic>
        <p:nvPicPr>
          <p:cNvPr id="236" name="スクリーンショット 2023-09-01 14.35.56.png" descr="スクリーンショット 2023-09-01 14.35.56.png">
            <a:hlinkClick r:id="rId4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903973" y="5658835"/>
            <a:ext cx="7385628" cy="56739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スクリーンショット 2023-09-01 14.35.22.png" descr="スクリーンショット 2023-09-01 14.35.22.png">
            <a:hlinkClick r:id="rId6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223835" y="6635922"/>
            <a:ext cx="6106593" cy="46604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IMG_1693.PNG" descr="IMG_169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研修資料・実践報告"/>
          <p:cNvSpPr txBox="1"/>
          <p:nvPr>
            <p:ph type="body" sz="half" idx="1"/>
          </p:nvPr>
        </p:nvSpPr>
        <p:spPr>
          <a:xfrm>
            <a:off x="1539614" y="123990"/>
            <a:ext cx="21971001" cy="3874314"/>
          </a:xfrm>
          <a:prstGeom prst="rect">
            <a:avLst/>
          </a:prstGeom>
        </p:spPr>
        <p:txBody>
          <a:bodyPr/>
          <a:lstStyle/>
          <a:p>
            <a:pPr/>
            <a:r>
              <a:t>研修資料・実践報告</a:t>
            </a:r>
          </a:p>
        </p:txBody>
      </p:sp>
      <p:sp>
        <p:nvSpPr>
          <p:cNvPr id="241" name="資料がデータで欲しい…"/>
          <p:cNvSpPr txBox="1"/>
          <p:nvPr/>
        </p:nvSpPr>
        <p:spPr>
          <a:xfrm>
            <a:off x="2195538" y="3038176"/>
            <a:ext cx="8496301" cy="345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600">
                <a:solidFill>
                  <a:srgbClr val="000000"/>
                </a:solidFill>
              </a:defRPr>
            </a:pPr>
            <a:r>
              <a:t>資料がデータで欲しい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研修には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参加できなかったけど</a:t>
            </a:r>
          </a:p>
        </p:txBody>
      </p:sp>
      <p:sp>
        <p:nvSpPr>
          <p:cNvPr id="242" name="授業について…"/>
          <p:cNvSpPr txBox="1"/>
          <p:nvPr/>
        </p:nvSpPr>
        <p:spPr>
          <a:xfrm>
            <a:off x="13706527" y="3300400"/>
            <a:ext cx="5981701" cy="219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600">
                <a:solidFill>
                  <a:srgbClr val="000000"/>
                </a:solidFill>
              </a:defRPr>
            </a:pPr>
            <a:r>
              <a:t>授業について</a:t>
            </a:r>
          </a:p>
          <a:p>
            <a:pPr>
              <a:defRPr sz="6600">
                <a:solidFill>
                  <a:srgbClr val="000000"/>
                </a:solidFill>
              </a:defRPr>
            </a:pPr>
            <a:r>
              <a:t>詳しく知りたい</a:t>
            </a:r>
          </a:p>
        </p:txBody>
      </p:sp>
      <p:pic>
        <p:nvPicPr>
          <p:cNvPr id="243" name="スクリーンショット 2023-09-01 14.38.02.png" descr="スクリーンショット 2023-09-01 14.38.02.png">
            <a:hlinkClick r:id="rId3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13179" y="6583184"/>
            <a:ext cx="6475289" cy="4722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スクリーンショット 2023-09-01 14.38.44.png" descr="スクリーンショット 2023-09-01 14.38.44.png">
            <a:hlinkClick r:id="rId5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3459733" y="6256512"/>
            <a:ext cx="6475289" cy="4911811"/>
          </a:xfrm>
          <a:prstGeom prst="rect">
            <a:avLst/>
          </a:prstGeom>
          <a:ln w="12700">
            <a:miter lim="400000"/>
          </a:ln>
        </p:spPr>
      </p:pic>
      <p:sp>
        <p:nvSpPr>
          <p:cNvPr id="245" name="https://dashnin-kyouzaiko.com/">
            <a:hlinkClick r:id="rId7" invalidUrl="" action="" tgtFrame="" tooltip="" history="1" highlightClick="0" endSnd="0"/>
          </p:cNvPr>
          <p:cNvSpPr txBox="1"/>
          <p:nvPr/>
        </p:nvSpPr>
        <p:spPr>
          <a:xfrm>
            <a:off x="4786070" y="12310893"/>
            <a:ext cx="15478088" cy="1085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700">
                <a:solidFill>
                  <a:srgbClr val="000000"/>
                </a:solidFill>
              </a:defRPr>
            </a:lvl1pPr>
          </a:lstStyle>
          <a:p>
            <a:pPr/>
            <a:r>
              <a:t>https://dashnin-kyouzaiko.com/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