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2019 流行語大賞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2019 流行語大賞</a:t>
            </a:r>
          </a:p>
        </p:txBody>
      </p:sp>
      <p:sp>
        <p:nvSpPr>
          <p:cNvPr id="120" name="今年を振り返って予想しよう"/>
          <p:cNvSpPr txBox="1"/>
          <p:nvPr>
            <p:ph type="subTitle" sz="quarter" idx="1"/>
          </p:nvPr>
        </p:nvSpPr>
        <p:spPr>
          <a:xfrm>
            <a:off x="1828800" y="5800391"/>
            <a:ext cx="10464800" cy="1130301"/>
          </a:xfrm>
          <a:prstGeom prst="rect">
            <a:avLst/>
          </a:prstGeom>
        </p:spPr>
        <p:txBody>
          <a:bodyPr/>
          <a:lstStyle/>
          <a:p>
            <a:pPr/>
            <a:r>
              <a:t>今年を振り返って予想しよう</a:t>
            </a:r>
          </a:p>
        </p:txBody>
      </p:sp>
      <p:pic>
        <p:nvPicPr>
          <p:cNvPr id="121" name="gengou_happyou_reiwa_kakageru.png" descr="gengou_happyou_reiwa_kakageru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4061" y="5808910"/>
            <a:ext cx="3748237" cy="37482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今年流行ったものといえ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defRPr sz="7200"/>
            </a:lvl1pPr>
          </a:lstStyle>
          <a:p>
            <a:pPr/>
            <a:r>
              <a:t>今年流行ったものといえば</a:t>
            </a:r>
          </a:p>
        </p:txBody>
      </p:sp>
      <p:sp>
        <p:nvSpPr>
          <p:cNvPr id="124" name="調べてみよう。今年の候補は❓"/>
          <p:cNvSpPr txBox="1"/>
          <p:nvPr/>
        </p:nvSpPr>
        <p:spPr>
          <a:xfrm>
            <a:off x="3824427" y="7367236"/>
            <a:ext cx="6337301" cy="907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/>
            </a:lvl1pPr>
          </a:lstStyle>
          <a:p>
            <a:pPr/>
            <a:r>
              <a:t>調べてみよう。今年の候補は❓</a:t>
            </a:r>
          </a:p>
        </p:txBody>
      </p:sp>
      <p:sp>
        <p:nvSpPr>
          <p:cNvPr id="125" name="四角形"/>
          <p:cNvSpPr/>
          <p:nvPr/>
        </p:nvSpPr>
        <p:spPr>
          <a:xfrm>
            <a:off x="106443" y="2241235"/>
            <a:ext cx="5447081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6" name="四角形"/>
          <p:cNvSpPr/>
          <p:nvPr/>
        </p:nvSpPr>
        <p:spPr>
          <a:xfrm>
            <a:off x="6342995" y="2241235"/>
            <a:ext cx="544708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7" name="四角形"/>
          <p:cNvSpPr/>
          <p:nvPr/>
        </p:nvSpPr>
        <p:spPr>
          <a:xfrm>
            <a:off x="106443" y="4867538"/>
            <a:ext cx="5447081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8" name="四角形"/>
          <p:cNvSpPr/>
          <p:nvPr/>
        </p:nvSpPr>
        <p:spPr>
          <a:xfrm>
            <a:off x="6342995" y="4867538"/>
            <a:ext cx="544708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いくつ知ってる①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いくつ知ってる①</a:t>
            </a:r>
          </a:p>
        </p:txBody>
      </p:sp>
      <p:graphicFrame>
        <p:nvGraphicFramePr>
          <p:cNvPr id="131" name="表"/>
          <p:cNvGraphicFramePr/>
          <p:nvPr/>
        </p:nvGraphicFramePr>
        <p:xfrm>
          <a:off x="829830" y="2597150"/>
          <a:ext cx="11730370" cy="664363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3910123"/>
                <a:gridCol w="3910123"/>
                <a:gridCol w="3910123"/>
              </a:tblGrid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言葉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知ってる❓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何の言葉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あな番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◯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200">
                          <a:solidFill>
                            <a:srgbClr val="FFFFFF"/>
                          </a:solidFill>
                          <a:sym typeface="ヒラギノ角ゴ ProN W3"/>
                        </a:rPr>
                        <a:t>ドラマ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いくつ知ってる②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いくつ知ってる②</a:t>
            </a:r>
          </a:p>
        </p:txBody>
      </p:sp>
      <p:graphicFrame>
        <p:nvGraphicFramePr>
          <p:cNvPr id="134" name="表"/>
          <p:cNvGraphicFramePr/>
          <p:nvPr/>
        </p:nvGraphicFramePr>
        <p:xfrm>
          <a:off x="829830" y="2597150"/>
          <a:ext cx="11730370" cy="664363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3910123"/>
                <a:gridCol w="3910123"/>
                <a:gridCol w="3910123"/>
              </a:tblGrid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言葉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知ってる❓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何の言葉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いくつ知ってる③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いくつ知ってる③</a:t>
            </a:r>
          </a:p>
        </p:txBody>
      </p:sp>
      <p:graphicFrame>
        <p:nvGraphicFramePr>
          <p:cNvPr id="137" name="表"/>
          <p:cNvGraphicFramePr/>
          <p:nvPr/>
        </p:nvGraphicFramePr>
        <p:xfrm>
          <a:off x="829830" y="2597150"/>
          <a:ext cx="11730370" cy="664363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3910123"/>
                <a:gridCol w="3910123"/>
                <a:gridCol w="3910123"/>
              </a:tblGrid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言葉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知ってる❓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何の言葉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いくつ知ってる④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いくつ知ってる④</a:t>
            </a:r>
          </a:p>
        </p:txBody>
      </p:sp>
      <p:graphicFrame>
        <p:nvGraphicFramePr>
          <p:cNvPr id="140" name="表"/>
          <p:cNvGraphicFramePr/>
          <p:nvPr/>
        </p:nvGraphicFramePr>
        <p:xfrm>
          <a:off x="829830" y="2597150"/>
          <a:ext cx="11730370" cy="664363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{33BA23B1-9221-436E-865A-0063620EA4FD}</a:tableStyleId>
              </a:tblPr>
              <a:tblGrid>
                <a:gridCol w="3910123"/>
                <a:gridCol w="3910123"/>
                <a:gridCol w="3910123"/>
              </a:tblGrid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言葉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知ってる❓</a:t>
                      </a:r>
                    </a:p>
                  </a:txBody>
                  <a:tcPr marL="50800" marR="50800" marT="50800" marB="50800" anchor="ctr" anchorCtr="0" horzOverflow="overflow">
                    <a:lnT w="1270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  <a:r>
                        <a:t>何の言葉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T w="12700">
                      <a:miter lim="400000"/>
                    </a:lnT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</a:tcPr>
                </a:tc>
              </a:tr>
              <a:tr h="830453"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2200">
                          <a:sym typeface="ヒラギノ角ゴ ProN W3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12700">
                      <a:miter lim="400000"/>
                    </a:lnR>
                    <a:lnB w="12700"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今年はどれだと思う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今年はどれだと思う❓</a:t>
            </a:r>
          </a:p>
        </p:txBody>
      </p:sp>
      <p:sp>
        <p:nvSpPr>
          <p:cNvPr id="143" name="ちなみに去年は"/>
          <p:cNvSpPr txBox="1"/>
          <p:nvPr/>
        </p:nvSpPr>
        <p:spPr>
          <a:xfrm>
            <a:off x="172930" y="2859821"/>
            <a:ext cx="3581401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ちなみに去年は</a:t>
            </a:r>
          </a:p>
        </p:txBody>
      </p:sp>
      <p:sp>
        <p:nvSpPr>
          <p:cNvPr id="144" name="今年の予想は"/>
          <p:cNvSpPr txBox="1"/>
          <p:nvPr/>
        </p:nvSpPr>
        <p:spPr>
          <a:xfrm>
            <a:off x="420580" y="6520544"/>
            <a:ext cx="3086101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今年の予想は</a:t>
            </a:r>
          </a:p>
        </p:txBody>
      </p:sp>
      <p:sp>
        <p:nvSpPr>
          <p:cNvPr id="145" name="四角形"/>
          <p:cNvSpPr/>
          <p:nvPr/>
        </p:nvSpPr>
        <p:spPr>
          <a:xfrm>
            <a:off x="3817194" y="6086348"/>
            <a:ext cx="7440459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46" name="四角形"/>
          <p:cNvSpPr/>
          <p:nvPr/>
        </p:nvSpPr>
        <p:spPr>
          <a:xfrm>
            <a:off x="3817194" y="2578576"/>
            <a:ext cx="7440459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