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media1.mov" ContentType="video/unknown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5" name="Shape 16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12" name="プレゼンテーションのタイトル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13" name="本文レベル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本文レベル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5pPr>
          </a:lstStyle>
          <a:p>
            <a:pPr/>
            <a:r>
              <a:t>ステートメント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本文レベル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ファクト情報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ファクト情報</a:t>
            </a:r>
          </a:p>
        </p:txBody>
      </p:sp>
      <p:sp>
        <p:nvSpPr>
          <p:cNvPr id="10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属性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属性</a:t>
            </a:r>
          </a:p>
        </p:txBody>
      </p:sp>
      <p:sp>
        <p:nvSpPr>
          <p:cNvPr id="116" name="本文レベル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/>
            </a:lvl1pPr>
            <a:lvl2pPr marL="638923" indent="-12700">
              <a:spcBef>
                <a:spcPts val="0"/>
              </a:spcBef>
              <a:buSzTx/>
              <a:buNone/>
              <a:defRPr spc="-170" sz="8500"/>
            </a:lvl2pPr>
            <a:lvl3pPr marL="638923" indent="444500">
              <a:spcBef>
                <a:spcPts val="0"/>
              </a:spcBef>
              <a:buSzTx/>
              <a:buNone/>
              <a:defRPr spc="-170" sz="8500"/>
            </a:lvl3pPr>
            <a:lvl4pPr marL="638923" indent="901700">
              <a:spcBef>
                <a:spcPts val="0"/>
              </a:spcBef>
              <a:buSzTx/>
              <a:buNone/>
              <a:defRPr spc="-170" sz="8500"/>
            </a:lvl4pPr>
            <a:lvl5pPr marL="638923" indent="1358900">
              <a:spcBef>
                <a:spcPts val="0"/>
              </a:spcBef>
              <a:buSzTx/>
              <a:buNone/>
              <a:defRPr spc="-170" sz="8500"/>
            </a:lvl5pPr>
          </a:lstStyle>
          <a:p>
            <a:pPr/>
            <a:r>
              <a:t>“重要な引用”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イメージ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イメージ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イメージ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イメージ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タイトルテキスト"/>
          <p:cNvSpPr txBox="1"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defRPr spc="0" sz="112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50" name="スライド番号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 anchor="t"/>
          <a:lstStyle>
            <a:lvl1pPr defTabSz="821531">
              <a:defRPr sz="2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タイトルテキスト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</p:spPr>
        <p:txBody>
          <a:bodyPr anchor="ctr"/>
          <a:lstStyle>
            <a:lvl1pPr algn="ctr" defTabSz="825500">
              <a:lnSpc>
                <a:spcPct val="100000"/>
              </a:lnSpc>
              <a:defRPr spc="0" sz="112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58" name="スライド番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プレゼンテーションのタイトル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23" name="作者と日付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24" name="本文レベル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スライドのタイトル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スライドのタイトル</a:t>
            </a:r>
          </a:p>
        </p:txBody>
      </p:sp>
      <p:sp>
        <p:nvSpPr>
          <p:cNvPr id="34" name="本文レベル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スライドのサブタイトル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43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44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61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6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セクションタイトル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232" sz="11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セクションタイトル</a:t>
            </a:r>
          </a:p>
        </p:txBody>
      </p:sp>
      <p:sp>
        <p:nvSpPr>
          <p:cNvPr id="72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8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8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題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議題のタイトル</a:t>
            </a:r>
          </a:p>
        </p:txBody>
      </p:sp>
      <p:sp>
        <p:nvSpPr>
          <p:cNvPr id="89" name="議題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議題のサブタイトル</a:t>
            </a:r>
          </a:p>
        </p:txBody>
      </p:sp>
      <p:sp>
        <p:nvSpPr>
          <p:cNvPr id="90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議題のトピック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スライドのタイトル</a:t>
            </a:r>
          </a:p>
        </p:txBody>
      </p:sp>
      <p:sp>
        <p:nvSpPr>
          <p:cNvPr id="3" name="本文レベル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78411" y="13125399"/>
            <a:ext cx="41468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image" Target="../media/image40.jpeg"/><Relationship Id="rId7" Type="http://schemas.openxmlformats.org/officeDocument/2006/relationships/image" Target="../media/image41.jpeg"/><Relationship Id="rId8" Type="http://schemas.openxmlformats.org/officeDocument/2006/relationships/image" Target="../media/image42.jpeg"/><Relationship Id="rId9" Type="http://schemas.openxmlformats.org/officeDocument/2006/relationships/image" Target="../media/image4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44.jpe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9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7" Type="http://schemas.openxmlformats.org/officeDocument/2006/relationships/image" Target="../media/image1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5.jpeg"/><Relationship Id="rId3" Type="http://schemas.openxmlformats.org/officeDocument/2006/relationships/image" Target="../media/image9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8" Type="http://schemas.openxmlformats.org/officeDocument/2006/relationships/image" Target="../media/image20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7" Type="http://schemas.openxmlformats.org/officeDocument/2006/relationships/image" Target="../media/image1.png"/><Relationship Id="rId8" Type="http://schemas.openxmlformats.org/officeDocument/2006/relationships/video" Target="../media/media1.mov"/><Relationship Id="rId9" Type="http://schemas.microsoft.com/office/2007/relationships/media" Target="../media/media1.mov"/><Relationship Id="rId10" Type="http://schemas.openxmlformats.org/officeDocument/2006/relationships/image" Target="../media/image2.png"/><Relationship Id="rId11" Type="http://schemas.openxmlformats.org/officeDocument/2006/relationships/image" Target="../media/image25.jpeg"/><Relationship Id="rId12" Type="http://schemas.openxmlformats.org/officeDocument/2006/relationships/image" Target="../media/image26.jpeg"/><Relationship Id="rId13" Type="http://schemas.openxmlformats.org/officeDocument/2006/relationships/image" Target="../media/image27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8.jpeg"/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hyperlink" Target="https://www.youtube.com/watch?v=PRBejN5MAAw&amp;list=PL4ivX9TX1EC0JoM2IHe4wsGgM97nz8ZIj&amp;index=7" TargetMode="External"/><Relationship Id="rId3" Type="http://schemas.openxmlformats.org/officeDocument/2006/relationships/image" Target="../media/image4.png"/><Relationship Id="rId4" Type="http://schemas.openxmlformats.org/officeDocument/2006/relationships/image" Target="../media/image3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G_1690.PNG" descr="IMG_169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5877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15分講座…"/>
          <p:cNvSpPr txBox="1"/>
          <p:nvPr/>
        </p:nvSpPr>
        <p:spPr>
          <a:xfrm>
            <a:off x="6173588" y="1212119"/>
            <a:ext cx="11468101" cy="76898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4900">
                <a:solidFill>
                  <a:srgbClr val="000000"/>
                </a:solidFill>
              </a:defRPr>
            </a:pPr>
            <a:r>
              <a:t>15分講座</a:t>
            </a:r>
          </a:p>
          <a:p>
            <a:pPr>
              <a:defRPr sz="14900">
                <a:solidFill>
                  <a:srgbClr val="000000"/>
                </a:solidFill>
              </a:defRPr>
            </a:pPr>
            <a:r>
              <a:t>iPad</a:t>
            </a:r>
          </a:p>
          <a:p>
            <a:pPr>
              <a:defRPr sz="14900">
                <a:solidFill>
                  <a:srgbClr val="000000"/>
                </a:solidFill>
              </a:defRPr>
            </a:pPr>
            <a:r>
              <a:t>基本の「！」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IMG_2537.JPG" descr="IMG_2537.JPG"/>
          <p:cNvPicPr>
            <a:picLocks noChangeAspect="1"/>
          </p:cNvPicPr>
          <p:nvPr/>
        </p:nvPicPr>
        <p:blipFill>
          <a:blip r:embed="rId2">
            <a:extLst/>
          </a:blip>
          <a:srcRect l="0" t="60" r="0" b="60"/>
          <a:stretch>
            <a:fillRect/>
          </a:stretch>
        </p:blipFill>
        <p:spPr>
          <a:xfrm>
            <a:off x="2491248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4" name="IMG_2537.JPG" descr="IMG_2537.JPG"/>
          <p:cNvPicPr>
            <a:picLocks noChangeAspect="1"/>
          </p:cNvPicPr>
          <p:nvPr/>
        </p:nvPicPr>
        <p:blipFill>
          <a:blip r:embed="rId2">
            <a:extLst/>
          </a:blip>
          <a:srcRect l="0" t="46" r="0" b="46"/>
          <a:stretch>
            <a:fillRect/>
          </a:stretch>
        </p:blipFill>
        <p:spPr>
          <a:xfrm>
            <a:off x="2710524" y="19049"/>
            <a:ext cx="19342101" cy="13677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4" grpId="2"/>
      <p:bldP build="whole" bldLvl="1" animBg="1" rev="0" advAuto="0" spid="23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まとめ"/>
          <p:cNvSpPr txBox="1"/>
          <p:nvPr>
            <p:ph type="body" sz="half" idx="1"/>
          </p:nvPr>
        </p:nvSpPr>
        <p:spPr>
          <a:xfrm>
            <a:off x="1206500" y="-1024965"/>
            <a:ext cx="21971000" cy="3874314"/>
          </a:xfrm>
          <a:prstGeom prst="rect">
            <a:avLst/>
          </a:prstGeom>
        </p:spPr>
        <p:txBody>
          <a:bodyPr/>
          <a:lstStyle/>
          <a:p>
            <a:pPr/>
            <a:r>
              <a:t>まとめ</a:t>
            </a:r>
          </a:p>
        </p:txBody>
      </p:sp>
      <p:sp>
        <p:nvSpPr>
          <p:cNvPr id="237" name="個人的な見解"/>
          <p:cNvSpPr txBox="1"/>
          <p:nvPr/>
        </p:nvSpPr>
        <p:spPr>
          <a:xfrm>
            <a:off x="9201149" y="1940302"/>
            <a:ext cx="5981701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/>
            </a:lvl1pPr>
          </a:lstStyle>
          <a:p>
            <a:pPr/>
            <a:r>
              <a:t>個人的な見解</a:t>
            </a:r>
          </a:p>
        </p:txBody>
      </p:sp>
      <p:sp>
        <p:nvSpPr>
          <p:cNvPr id="238" name="子ども達はデジタルネイティブ"/>
          <p:cNvSpPr txBox="1"/>
          <p:nvPr/>
        </p:nvSpPr>
        <p:spPr>
          <a:xfrm>
            <a:off x="5554412" y="3848609"/>
            <a:ext cx="13687553" cy="2559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7700">
                <a:solidFill>
                  <a:srgbClr val="000000"/>
                </a:solidFill>
              </a:defRPr>
            </a:lvl1pPr>
          </a:lstStyle>
          <a:p>
            <a:pPr/>
            <a:r>
              <a:t>子ども達はデジタルネイティブ</a:t>
            </a:r>
          </a:p>
        </p:txBody>
      </p:sp>
      <p:sp>
        <p:nvSpPr>
          <p:cNvPr id="239" name="使った経験の積み重ね…"/>
          <p:cNvSpPr txBox="1"/>
          <p:nvPr/>
        </p:nvSpPr>
        <p:spPr>
          <a:xfrm>
            <a:off x="3692834" y="6221220"/>
            <a:ext cx="16345917" cy="457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6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使った経験の積み重ね</a:t>
            </a:r>
          </a:p>
          <a:p>
            <a:pPr defTabSz="825500">
              <a:defRPr sz="6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自分で発見する喜び→意欲と学び、適切利用</a:t>
            </a:r>
          </a:p>
          <a:p>
            <a:pPr defTabSz="825500">
              <a:defRPr sz="6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禁止ではなく</a:t>
            </a:r>
          </a:p>
          <a:p>
            <a:pPr defTabSz="825500">
              <a:defRPr sz="6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どう適切に使うか</a:t>
            </a:r>
          </a:p>
        </p:txBody>
      </p:sp>
      <p:sp>
        <p:nvSpPr>
          <p:cNvPr id="240" name="自分が使うように使える子ども達に"/>
          <p:cNvSpPr txBox="1"/>
          <p:nvPr/>
        </p:nvSpPr>
        <p:spPr>
          <a:xfrm>
            <a:off x="5322498" y="12218164"/>
            <a:ext cx="13086589" cy="91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自分が使うように使える子ども達に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おすすめ 書籍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おすすめ　書籍</a:t>
            </a:r>
          </a:p>
        </p:txBody>
      </p:sp>
      <p:pic>
        <p:nvPicPr>
          <p:cNvPr id="243" name="IMG_3062.JPG" descr="IMG_306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24688" y="3829716"/>
            <a:ext cx="6419681" cy="9232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IMG_3035.jpeg" descr="IMG_3035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289147" y="3631311"/>
            <a:ext cx="6419682" cy="94387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で、次何します？"/>
          <p:cNvSpPr txBox="1"/>
          <p:nvPr>
            <p:ph type="body" sz="half" idx="1"/>
          </p:nvPr>
        </p:nvSpPr>
        <p:spPr>
          <a:xfrm>
            <a:off x="1206500" y="157788"/>
            <a:ext cx="21971000" cy="3874313"/>
          </a:xfrm>
          <a:prstGeom prst="rect">
            <a:avLst/>
          </a:prstGeom>
        </p:spPr>
        <p:txBody>
          <a:bodyPr/>
          <a:lstStyle/>
          <a:p>
            <a:pPr/>
            <a:r>
              <a:t>で、次何します？</a:t>
            </a:r>
          </a:p>
        </p:txBody>
      </p:sp>
      <p:pic>
        <p:nvPicPr>
          <p:cNvPr id="247" name="FullSizeRender.jpg" descr="FullSizeRend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013245" y="2972214"/>
            <a:ext cx="4772975" cy="3528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06939" y="3109479"/>
            <a:ext cx="5012109" cy="37278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056066" y="3094400"/>
            <a:ext cx="5314733" cy="375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939832" y="7123286"/>
            <a:ext cx="4919801" cy="35284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54577" y="7023583"/>
            <a:ext cx="5316832" cy="37278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FullSizeRender.jpg" descr="FullSizeRender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8662601" y="2857432"/>
            <a:ext cx="5316832" cy="37580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FullSizeRender.jpg" descr="FullSizeRender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8626132" y="7066844"/>
            <a:ext cx="4919801" cy="364137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4" name="FullSizeRender.jpg" descr="FullSizeRender.jp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7253532" y="7268371"/>
            <a:ext cx="4919801" cy="3577367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この場で・感想シート・メール・耳打ち…"/>
          <p:cNvSpPr txBox="1"/>
          <p:nvPr/>
        </p:nvSpPr>
        <p:spPr>
          <a:xfrm>
            <a:off x="3319228" y="11032937"/>
            <a:ext cx="18361661" cy="2641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8000"/>
            </a:pPr>
            <a:r>
              <a:t>この場で・感想シート・メール・耳打ち</a:t>
            </a:r>
          </a:p>
          <a:p>
            <a:pPr>
              <a:defRPr sz="8000"/>
            </a:pPr>
            <a:r>
              <a:t>これって支援、UD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こんなことやってます"/>
          <p:cNvSpPr txBox="1"/>
          <p:nvPr>
            <p:ph type="title"/>
          </p:nvPr>
        </p:nvSpPr>
        <p:spPr>
          <a:xfrm>
            <a:off x="4387453" y="-160735"/>
            <a:ext cx="15609094" cy="3036095"/>
          </a:xfrm>
          <a:prstGeom prst="rect">
            <a:avLst/>
          </a:prstGeom>
        </p:spPr>
        <p:txBody>
          <a:bodyPr/>
          <a:lstStyle/>
          <a:p>
            <a:pPr/>
            <a:r>
              <a:t>こんなことやってます</a:t>
            </a:r>
          </a:p>
        </p:txBody>
      </p:sp>
      <p:sp>
        <p:nvSpPr>
          <p:cNvPr id="258" name="よければ使ってね・・・＃特別支援教育が特別じゃなくなる日を"/>
          <p:cNvSpPr txBox="1"/>
          <p:nvPr/>
        </p:nvSpPr>
        <p:spPr>
          <a:xfrm>
            <a:off x="4398581" y="12842081"/>
            <a:ext cx="15586838" cy="676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よければ使ってね・・・＃特別支援教育が特別じゃなくなる日を</a:t>
            </a:r>
          </a:p>
        </p:txBody>
      </p:sp>
      <p:pic>
        <p:nvPicPr>
          <p:cNvPr id="259" name="IMG_1234.jpeg" descr="IMG_123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0168" y="2383289"/>
            <a:ext cx="7294333" cy="1034151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HP『ダッシュニンの特別支援教材室』"/>
          <p:cNvSpPr txBox="1"/>
          <p:nvPr/>
        </p:nvSpPr>
        <p:spPr>
          <a:xfrm>
            <a:off x="8535412" y="2681853"/>
            <a:ext cx="9488476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HP『ダッシュニンの特別支援教材室』</a:t>
            </a:r>
          </a:p>
        </p:txBody>
      </p:sp>
      <p:sp>
        <p:nvSpPr>
          <p:cNvPr id="261" name="YouTube わわのわチャンネル"/>
          <p:cNvSpPr txBox="1"/>
          <p:nvPr/>
        </p:nvSpPr>
        <p:spPr>
          <a:xfrm>
            <a:off x="8948743" y="5875571"/>
            <a:ext cx="7595973" cy="676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YouTube わわのわチャンネル</a:t>
            </a:r>
          </a:p>
        </p:txBody>
      </p:sp>
      <p:sp>
        <p:nvSpPr>
          <p:cNvPr id="262" name="YouTube ダッシュニン チャンネル"/>
          <p:cNvSpPr txBox="1"/>
          <p:nvPr/>
        </p:nvSpPr>
        <p:spPr>
          <a:xfrm>
            <a:off x="8454719" y="9552057"/>
            <a:ext cx="9174837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YouTube ダッシュニン　チャンネル</a:t>
            </a:r>
          </a:p>
        </p:txBody>
      </p:sp>
      <p:sp>
        <p:nvSpPr>
          <p:cNvPr id="263" name="特別支援教育に関する教材や、研修資料、…"/>
          <p:cNvSpPr txBox="1"/>
          <p:nvPr/>
        </p:nvSpPr>
        <p:spPr>
          <a:xfrm>
            <a:off x="9349190" y="3904925"/>
            <a:ext cx="7860920" cy="1158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特別支援教育に関する教材や、研修資料、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役立つアプリなどを紹介</a:t>
            </a:r>
          </a:p>
        </p:txBody>
      </p:sp>
      <p:sp>
        <p:nvSpPr>
          <p:cNvPr id="264" name="「いろはプロジェクト」…"/>
          <p:cNvSpPr txBox="1"/>
          <p:nvPr/>
        </p:nvSpPr>
        <p:spPr>
          <a:xfrm>
            <a:off x="9509949" y="6926330"/>
            <a:ext cx="7064376" cy="176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「いろはプロジェクト」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特別支援教育や障がい者福祉に関する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研修動画を配信</a:t>
            </a:r>
          </a:p>
        </p:txBody>
      </p:sp>
      <p:sp>
        <p:nvSpPr>
          <p:cNvPr id="265" name="「朝の会」…"/>
          <p:cNvSpPr txBox="1"/>
          <p:nvPr/>
        </p:nvSpPr>
        <p:spPr>
          <a:xfrm>
            <a:off x="10026659" y="10557334"/>
            <a:ext cx="6505982" cy="176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「朝の会」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「特別支援教育×○○」をテーマに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ラジオ形式で配信</a:t>
            </a:r>
          </a:p>
        </p:txBody>
      </p:sp>
      <p:pic>
        <p:nvPicPr>
          <p:cNvPr id="266" name="dashninqr.png" descr="dashninq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724001" y="2238941"/>
            <a:ext cx="2707314" cy="2707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WaWaQR.png" descr="WaWaQ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713925" y="5582827"/>
            <a:ext cx="2727468" cy="27274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ダッシュニン チャンネルQR.png" descr="ダッシュニン チャンネルQ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618913" y="8946867"/>
            <a:ext cx="2917492" cy="29174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デジタルシティズンシップ"/>
          <p:cNvSpPr txBox="1"/>
          <p:nvPr>
            <p:ph type="body" sz="half" idx="1"/>
          </p:nvPr>
        </p:nvSpPr>
        <p:spPr>
          <a:xfrm>
            <a:off x="-1552048" y="-314061"/>
            <a:ext cx="26138489" cy="3874313"/>
          </a:xfrm>
          <a:prstGeom prst="rect">
            <a:avLst/>
          </a:prstGeom>
        </p:spPr>
        <p:txBody>
          <a:bodyPr/>
          <a:lstStyle>
            <a:lvl1pPr>
              <a:defRPr spc="-200" sz="10000"/>
            </a:lvl1pPr>
          </a:lstStyle>
          <a:p>
            <a:pPr/>
            <a:r>
              <a:t>デジタルシティズンシップ</a:t>
            </a:r>
          </a:p>
        </p:txBody>
      </p:sp>
      <p:sp>
        <p:nvSpPr>
          <p:cNvPr id="171" name="今日のテーマ"/>
          <p:cNvSpPr txBox="1"/>
          <p:nvPr/>
        </p:nvSpPr>
        <p:spPr>
          <a:xfrm>
            <a:off x="8832854" y="3101444"/>
            <a:ext cx="5952364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/>
            </a:lvl1pPr>
          </a:lstStyle>
          <a:p>
            <a:pPr/>
            <a:r>
              <a:t>今日のテーマ</a:t>
            </a:r>
          </a:p>
        </p:txBody>
      </p:sp>
      <p:sp>
        <p:nvSpPr>
          <p:cNvPr id="172" name="考えてみて欲しいこと…"/>
          <p:cNvSpPr txBox="1"/>
          <p:nvPr/>
        </p:nvSpPr>
        <p:spPr>
          <a:xfrm>
            <a:off x="1178831" y="6158850"/>
            <a:ext cx="21260411" cy="6978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  <a:r>
              <a:t>考えてみて欲しいこと</a:t>
            </a:r>
          </a:p>
          <a:p>
            <a:pPr>
              <a:defRPr sz="7700"/>
            </a:pPr>
            <a:r>
              <a:t>子ども達にICTのどんな使い手になって欲しい？</a:t>
            </a:r>
          </a:p>
          <a:p>
            <a:pPr algn="l">
              <a:defRPr sz="7700"/>
            </a:pPr>
            <a:r>
              <a:t>・これまでの情報モラル教育</a:t>
            </a:r>
          </a:p>
          <a:p>
            <a:pPr algn="l">
              <a:defRPr sz="7700"/>
            </a:pPr>
            <a:r>
              <a:t>・今求められているもの</a:t>
            </a:r>
          </a:p>
          <a:p>
            <a:pPr algn="l">
              <a:defRPr sz="7700"/>
            </a:pPr>
            <a:r>
              <a:t>・デジタルシティズンシップ</a:t>
            </a:r>
          </a:p>
        </p:txBody>
      </p:sp>
      <p:pic>
        <p:nvPicPr>
          <p:cNvPr id="173" name="Unknown.jpeg" descr="Unknown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96582" y="2980729"/>
            <a:ext cx="4703124" cy="40617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Unknown.jpeg" descr="Unknown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711474" y="9602754"/>
            <a:ext cx="3874314" cy="38743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テキスト"/>
          <p:cNvSpPr txBox="1"/>
          <p:nvPr/>
        </p:nvSpPr>
        <p:spPr>
          <a:xfrm>
            <a:off x="9943907" y="5305246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sp>
        <p:nvSpPr>
          <p:cNvPr id="177" name="テキスト"/>
          <p:cNvSpPr txBox="1"/>
          <p:nvPr/>
        </p:nvSpPr>
        <p:spPr>
          <a:xfrm>
            <a:off x="9943907" y="7517564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pic>
        <p:nvPicPr>
          <p:cNvPr id="178" name="IMG_2474.jpg" descr="IMG_2474.jpg"/>
          <p:cNvPicPr>
            <a:picLocks noChangeAspect="1"/>
          </p:cNvPicPr>
          <p:nvPr/>
        </p:nvPicPr>
        <p:blipFill>
          <a:blip r:embed="rId2">
            <a:extLst/>
          </a:blip>
          <a:srcRect l="12605" t="15280" r="12605" b="6254"/>
          <a:stretch>
            <a:fillRect/>
          </a:stretch>
        </p:blipFill>
        <p:spPr>
          <a:xfrm>
            <a:off x="7546020" y="2049516"/>
            <a:ext cx="8763002" cy="113153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53594" y="1711264"/>
            <a:ext cx="17676812" cy="119918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rcRect l="0" t="2186" r="0" b="0"/>
          <a:stretch>
            <a:fillRect/>
          </a:stretch>
        </p:blipFill>
        <p:spPr>
          <a:xfrm>
            <a:off x="3367285" y="1678041"/>
            <a:ext cx="17649416" cy="120583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369838" y="1714500"/>
            <a:ext cx="17667275" cy="119853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IMG_0025.jpg" descr="IMG_0025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048500" y="1826798"/>
            <a:ext cx="8986981" cy="117607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FullSizeRender.jpg" descr="FullSizeRender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393240" y="1682750"/>
            <a:ext cx="17568366" cy="11991807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新規作成"/>
          <p:cNvSpPr txBox="1"/>
          <p:nvPr/>
        </p:nvSpPr>
        <p:spPr>
          <a:xfrm>
            <a:off x="20849145" y="323112"/>
            <a:ext cx="3111501" cy="122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900"/>
            </a:lvl1pPr>
          </a:lstStyle>
          <a:p>
            <a:pPr/>
            <a:r>
              <a:t>新規作成</a:t>
            </a:r>
          </a:p>
        </p:txBody>
      </p:sp>
      <p:sp>
        <p:nvSpPr>
          <p:cNvPr id="185" name="keynoteで動かそう"/>
          <p:cNvSpPr txBox="1"/>
          <p:nvPr>
            <p:ph type="body" sz="quarter" idx="1"/>
          </p:nvPr>
        </p:nvSpPr>
        <p:spPr>
          <a:xfrm>
            <a:off x="1652710" y="-219274"/>
            <a:ext cx="21101531" cy="1887300"/>
          </a:xfrm>
          <a:prstGeom prst="rect">
            <a:avLst/>
          </a:prstGeom>
        </p:spPr>
        <p:txBody>
          <a:bodyPr/>
          <a:lstStyle>
            <a:lvl1pPr>
              <a:defRPr spc="-209" sz="10500"/>
            </a:lvl1pPr>
          </a:lstStyle>
          <a:p>
            <a:pPr/>
            <a:r>
              <a:t>keynoteで動かそう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6" dur="1000" fill="hold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2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8" grpId="1"/>
      <p:bldP build="whole" bldLvl="1" animBg="1" rev="0" advAuto="0" spid="182" grpId="5"/>
      <p:bldP build="whole" bldLvl="1" animBg="1" rev="0" advAuto="0" spid="179" grpId="2"/>
      <p:bldP build="whole" bldLvl="1" animBg="1" rev="0" advAuto="0" spid="180" grpId="3"/>
      <p:bldP build="whole" bldLvl="1" animBg="1" rev="0" advAuto="0" spid="181" grpId="4"/>
      <p:bldP build="whole" bldLvl="1" animBg="1" rev="0" advAuto="0" spid="183" grpId="6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文字入力…"/>
          <p:cNvSpPr txBox="1"/>
          <p:nvPr/>
        </p:nvSpPr>
        <p:spPr>
          <a:xfrm>
            <a:off x="18737678" y="202584"/>
            <a:ext cx="5321936" cy="23558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900"/>
            </a:pPr>
            <a:r>
              <a:t>文字入力 </a:t>
            </a:r>
          </a:p>
          <a:p>
            <a:pPr>
              <a:defRPr sz="5900"/>
            </a:pPr>
            <a:r>
              <a:t>スライドの追加</a:t>
            </a:r>
          </a:p>
        </p:txBody>
      </p:sp>
      <p:pic>
        <p:nvPicPr>
          <p:cNvPr id="188" name="FullSizeRender.jpg" descr="FullSizeRend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875" y="113410"/>
            <a:ext cx="18675101" cy="12747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276" y="98357"/>
            <a:ext cx="18740209" cy="12713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IMG_0030.jpg" descr="IMG_0030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2049" y="4507169"/>
            <a:ext cx="18852949" cy="8379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497" y="89688"/>
            <a:ext cx="18765767" cy="127305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4321" y="98357"/>
            <a:ext cx="18740209" cy="12713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FullSizeRender.jpg" descr="FullSizeRender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7722" y="114232"/>
            <a:ext cx="18693407" cy="126814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3" grpId="5"/>
      <p:bldP build="whole" bldLvl="1" animBg="1" rev="0" advAuto="0" spid="190" grpId="2"/>
      <p:bldP build="whole" bldLvl="1" animBg="1" rev="0" advAuto="0" spid="191" grpId="3"/>
      <p:bldP build="whole" bldLvl="1" animBg="1" rev="0" advAuto="0" spid="189" grpId="1"/>
      <p:bldP build="whole" bldLvl="1" animBg="1" rev="0" advAuto="0" spid="192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IMG_0034.jpg" descr="IMG_003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535519" y="3067084"/>
            <a:ext cx="5726252" cy="5588270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写真・イラストの…"/>
          <p:cNvSpPr txBox="1"/>
          <p:nvPr/>
        </p:nvSpPr>
        <p:spPr>
          <a:xfrm>
            <a:off x="18363028" y="202584"/>
            <a:ext cx="6071236" cy="23558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900"/>
            </a:pPr>
            <a:r>
              <a:t>写真・イラストの</a:t>
            </a:r>
          </a:p>
          <a:p>
            <a:pPr>
              <a:defRPr sz="5900"/>
            </a:pPr>
            <a:r>
              <a:t>追加</a:t>
            </a:r>
          </a:p>
        </p:txBody>
      </p:sp>
      <p:pic>
        <p:nvPicPr>
          <p:cNvPr id="197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3329" y="19805"/>
            <a:ext cx="18240598" cy="1245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79627" y="19805"/>
            <a:ext cx="18353194" cy="1245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16933" y="28154"/>
            <a:ext cx="18353194" cy="1245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70131" y="53907"/>
            <a:ext cx="18259589" cy="124942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IMG_0042.jpg" descr="IMG_0042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733383" y="-61672"/>
            <a:ext cx="9638705" cy="126136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FullSizeRender.jpg" descr="FullSizeRender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-70131" y="121759"/>
            <a:ext cx="18417389" cy="124942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Class="entr" nodeType="after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6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1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5" grpId="5"/>
      <p:bldP build="whole" bldLvl="1" animBg="1" rev="0" advAuto="0" spid="201" grpId="4"/>
      <p:bldP build="whole" bldLvl="1" animBg="1" rev="0" advAuto="0" spid="202" grpId="6"/>
      <p:bldP build="whole" bldLvl="1" animBg="1" rev="0" advAuto="0" spid="200" grpId="3"/>
      <p:bldP build="whole" bldLvl="1" animBg="1" rev="0" advAuto="0" spid="198" grpId="1"/>
      <p:bldP build="whole" bldLvl="1" animBg="1" rev="0" advAuto="0" spid="199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アニメーションの…"/>
          <p:cNvSpPr txBox="1"/>
          <p:nvPr/>
        </p:nvSpPr>
        <p:spPr>
          <a:xfrm>
            <a:off x="19156946" y="891411"/>
            <a:ext cx="5194301" cy="1689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000"/>
            </a:pPr>
            <a:r>
              <a:t>アニメーションの</a:t>
            </a:r>
          </a:p>
          <a:p>
            <a:pPr>
              <a:defRPr sz="5000"/>
            </a:pPr>
            <a:r>
              <a:t>追加</a:t>
            </a:r>
          </a:p>
        </p:txBody>
      </p:sp>
      <p:pic>
        <p:nvPicPr>
          <p:cNvPr id="205" name="FullSizeRender.jpg" descr="FullSizeRend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7947" y="28154"/>
            <a:ext cx="18417389" cy="12494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24749" y="-65610"/>
            <a:ext cx="18510993" cy="12681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46936" y="-18648"/>
            <a:ext cx="18555367" cy="12587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4742" y="12182"/>
            <a:ext cx="18737637" cy="130880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216161" y="215363"/>
            <a:ext cx="18693818" cy="12681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IMG_0097.PNG" descr="IMG_0097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715240" y="-433635"/>
            <a:ext cx="19209636" cy="1341778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RPReplay_Final1630387098.mov" descr="RPReplay_Final1630387098.mov"/>
          <p:cNvPicPr>
            <a:picLocks noChangeAspect="0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>
            <a:extLst/>
          </a:blip>
          <a:stretch>
            <a:fillRect/>
          </a:stretch>
        </p:blipFill>
        <p:spPr>
          <a:xfrm>
            <a:off x="-350173" y="-351511"/>
            <a:ext cx="18961842" cy="132535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FullSizeRender.jpg" descr="FullSizeRender.jp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-418560" y="12182"/>
            <a:ext cx="19485274" cy="130880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FullSizeRender.jpg" descr="FullSizeRender.jp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-259036" y="-137501"/>
            <a:ext cx="19166225" cy="133874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FullSizeRender.jpg" descr="FullSizeRender.jp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-474070" y="40400"/>
            <a:ext cx="19209636" cy="130316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2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ID="10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Class="mediacall" nodeType="afterEffect" presetSubtype="0" presetID="1" grpId="8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8266" fill="hold"/>
                                        <p:tgtEl>
                                          <p:spTgt spid="2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ID="10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4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Class="entr" nodeType="clickEffect" presetID="10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0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nodeType="clickEffect" presetID="10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5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56" fill="hold" display="0">
                  <p:stCondLst>
                    <p:cond delay="indefinite"/>
                  </p:stCondLst>
                </p:cTn>
                <p:tgtEl>
                  <p:spTgt spid="211"/>
                </p:tgtEl>
              </p:cMediaNode>
            </p:video>
            <p:seq concurrent="1" prevAc="none" nextAc="seek">
              <p:cTn id="57" evtFilter="cancelBubble" nodeType="interactiveSeq" restart="whenNotActive" fill="hold">
                <p:stCondLst>
                  <p:cond delay="0" evt="onClick">
                    <p:tgtEl>
                      <p:spTgt spid="21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1" dur="1" fill="hold"/>
                                        <p:tgtEl>
                                          <p:spTgt spid="2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11"/>
                  </p:tgtEl>
                </p:cond>
              </p:nextCondLst>
            </p:seq>
          </p:childTnLst>
        </p:cTn>
      </p:par>
    </p:tnLst>
    <p:bldLst>
      <p:bldP build="whole" bldLvl="1" animBg="1" rev="0" advAuto="0" spid="205" grpId="1"/>
      <p:bldP build="whole" bldLvl="1" animBg="1" rev="0" advAuto="0" spid="208" grpId="4"/>
      <p:bldP build="whole" bldLvl="1" animBg="1" rev="0" advAuto="0" spid="214" grpId="11"/>
      <p:bldP build="whole" bldLvl="1" animBg="1" rev="0" advAuto="0" spid="211" grpId="7"/>
      <p:bldP build="whole" bldLvl="1" animBg="1" rev="0" advAuto="0" spid="206" grpId="2"/>
      <p:bldP build="whole" bldLvl="1" animBg="1" rev="0" advAuto="0" spid="213" grpId="10"/>
      <p:bldP build="whole" bldLvl="1" animBg="1" rev="0" advAuto="0" spid="212" grpId="9"/>
      <p:bldP build="whole" bldLvl="1" animBg="1" rev="0" advAuto="0" spid="210" grpId="6"/>
      <p:bldP build="whole" bldLvl="1" animBg="1" rev="0" advAuto="0" spid="207" grpId="3"/>
      <p:bldP build="whole" bldLvl="1" animBg="1" rev="0" advAuto="0" spid="209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keynoteの新機能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501134">
              <a:defRPr sz="6832"/>
            </a:pPr>
            <a:r>
              <a:t>keynoteの新機能</a:t>
            </a:r>
          </a:p>
          <a:p>
            <a:pPr defTabSz="503555">
              <a:defRPr sz="6832"/>
            </a:pPr>
            <a:r>
              <a:t>ライブビデオ</a:t>
            </a:r>
          </a:p>
        </p:txBody>
      </p:sp>
      <p:pic>
        <p:nvPicPr>
          <p:cNvPr id="217" name="スクリーンショット 2021-11-21 10.50.03.png" descr="スクリーンショット 2021-11-21 10.50.0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9864" y="3041187"/>
            <a:ext cx="11430001" cy="6451601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子ども達…"/>
          <p:cNvSpPr txBox="1"/>
          <p:nvPr/>
        </p:nvSpPr>
        <p:spPr>
          <a:xfrm>
            <a:off x="15570167" y="3984708"/>
            <a:ext cx="7276243" cy="499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7000"/>
            </a:pPr>
            <a:r>
              <a:t>子ども達</a:t>
            </a:r>
          </a:p>
          <a:p>
            <a:pPr>
              <a:defRPr sz="7000"/>
            </a:pPr>
            <a:r>
              <a:t>自分のスライドを</a:t>
            </a:r>
          </a:p>
          <a:p>
            <a:pPr>
              <a:defRPr sz="7000"/>
            </a:pPr>
            <a:r>
              <a:t>プレゼン</a:t>
            </a:r>
          </a:p>
          <a:p>
            <a:pPr>
              <a:defRPr sz="7000"/>
            </a:pPr>
            <a:r>
              <a:t>画面録画</a:t>
            </a:r>
          </a:p>
        </p:txBody>
      </p:sp>
      <p:sp>
        <p:nvSpPr>
          <p:cNvPr id="219" name="子ども達はアニメーション機能を発見…"/>
          <p:cNvSpPr txBox="1"/>
          <p:nvPr/>
        </p:nvSpPr>
        <p:spPr>
          <a:xfrm>
            <a:off x="747430" y="10077542"/>
            <a:ext cx="21704301" cy="327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10000">
                <a:solidFill>
                  <a:srgbClr val="000000"/>
                </a:solidFill>
              </a:defRPr>
            </a:pPr>
            <a:r>
              <a:t>子ども達はアニメーション機能を発見</a:t>
            </a:r>
          </a:p>
          <a:p>
            <a:pPr defTabSz="825500">
              <a:defRPr sz="10000">
                <a:solidFill>
                  <a:srgbClr val="000000"/>
                </a:solidFill>
              </a:defRPr>
            </a:pPr>
            <a:r>
              <a:t>僕が教えてもらう側に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メディアの追加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メディアの追加</a:t>
            </a:r>
          </a:p>
        </p:txBody>
      </p:sp>
      <p:pic>
        <p:nvPicPr>
          <p:cNvPr id="222" name="IMG_0131.jpeg" descr="IMG_013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376640" y="4963039"/>
            <a:ext cx="5328044" cy="61565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IMG_0132.jpeg" descr="IMG_013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070827" y="4929613"/>
            <a:ext cx="6891159" cy="615656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IMG_3115.jpeg" descr="IMG_3115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8579" y="4625373"/>
            <a:ext cx="4953001" cy="8369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G_3116.jpeg" descr="IMG_3116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609453" y="4874152"/>
            <a:ext cx="5401045" cy="70352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デジタル紙芝居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デジタル紙芝居</a:t>
            </a:r>
          </a:p>
        </p:txBody>
      </p:sp>
      <p:sp>
        <p:nvSpPr>
          <p:cNvPr id="228" name="劇行事の前にストーリーの理解を促す…"/>
          <p:cNvSpPr txBox="1"/>
          <p:nvPr/>
        </p:nvSpPr>
        <p:spPr>
          <a:xfrm>
            <a:off x="5618361" y="2927041"/>
            <a:ext cx="13716001" cy="4527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300"/>
            </a:pPr>
            <a:r>
              <a:t>劇行事の前にストーリーの理解を促す</a:t>
            </a:r>
          </a:p>
          <a:p>
            <a:pPr>
              <a:defRPr sz="6300"/>
            </a:pPr>
            <a:r>
              <a:t>＊後の背景作りの参考に</a:t>
            </a:r>
          </a:p>
          <a:p>
            <a:pPr>
              <a:defRPr sz="6300"/>
            </a:pPr>
            <a:r>
              <a:t>それまでの授業で使った技術だけ</a:t>
            </a:r>
          </a:p>
          <a:p>
            <a:pPr>
              <a:defRPr sz="6300"/>
            </a:pPr>
            <a:r>
              <a:t>『古墳の伝説』</a:t>
            </a:r>
          </a:p>
        </p:txBody>
      </p:sp>
      <p:sp>
        <p:nvSpPr>
          <p:cNvPr id="229" name="読み聞かせ動画はYouTubeに…"/>
          <p:cNvSpPr txBox="1"/>
          <p:nvPr/>
        </p:nvSpPr>
        <p:spPr>
          <a:xfrm>
            <a:off x="5052127" y="9518007"/>
            <a:ext cx="10725227" cy="2114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300"/>
            </a:pPr>
            <a:r>
              <a:t>読み聞かせ動画は</a:t>
            </a:r>
            <a:r>
              <a:rPr u="sng">
                <a:hlinkClick r:id="rId2" invalidUrl="" action="" tgtFrame="" tooltip="" history="1" highlightClick="0" endSnd="0"/>
              </a:rPr>
              <a:t>YouTube</a:t>
            </a:r>
            <a:r>
              <a:t>に</a:t>
            </a:r>
          </a:p>
          <a:p>
            <a:pPr>
              <a:defRPr sz="6300"/>
            </a:pPr>
            <a:r>
              <a:t>＊リアルタイムと併用</a:t>
            </a:r>
          </a:p>
        </p:txBody>
      </p:sp>
      <p:pic>
        <p:nvPicPr>
          <p:cNvPr id="230" name="スクリーンショット 2021-11-08 20.58.16.png" descr="スクリーンショット 2021-11-08 20.58.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208961" y="7740032"/>
            <a:ext cx="7516712" cy="5670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G_2537.JPG" descr="IMG_2537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499" y="4728524"/>
            <a:ext cx="6022639" cy="42589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