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xfrm>
            <a:off x="11984659" y="13125399"/>
            <a:ext cx="414682" cy="330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7" name="本文レベル1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1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469900">
              <a:spcBef>
                <a:spcPts val="0"/>
              </a:spcBef>
              <a:buSzTx/>
              <a:buNone/>
              <a:defRPr spc="-170" sz="8500"/>
            </a:lvl2pPr>
            <a:lvl3pPr marL="638923" indent="-469900">
              <a:spcBef>
                <a:spcPts val="0"/>
              </a:spcBef>
              <a:buSzTx/>
              <a:buNone/>
              <a:defRPr spc="-170" sz="8500"/>
            </a:lvl3pPr>
            <a:lvl4pPr marL="638923" indent="-469900">
              <a:spcBef>
                <a:spcPts val="0"/>
              </a:spcBef>
              <a:buSzTx/>
              <a:buNone/>
              <a:defRPr spc="-170" sz="8500"/>
            </a:lvl4pPr>
            <a:lvl5pPr marL="638923" indent="-469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イメージ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イメージ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3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1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2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議題のサブタイトル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9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2.nhk.or.jp/school/movie/bangumi.cgi?das_id=D0005180282_00000" TargetMode="External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哲学対話〜カッコいい〜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哲学対話〜カッコいい〜</a:t>
            </a:r>
          </a:p>
        </p:txBody>
      </p:sp>
      <p:sp>
        <p:nvSpPr>
          <p:cNvPr id="152" name="カッコいいってなんだ？"/>
          <p:cNvSpPr txBox="1"/>
          <p:nvPr>
            <p:ph type="subTitle" sz="quarter" idx="1"/>
          </p:nvPr>
        </p:nvSpPr>
        <p:spPr>
          <a:xfrm>
            <a:off x="1206500" y="8428765"/>
            <a:ext cx="21971000" cy="1905001"/>
          </a:xfrm>
          <a:prstGeom prst="rect">
            <a:avLst/>
          </a:prstGeom>
        </p:spPr>
        <p:txBody>
          <a:bodyPr/>
          <a:lstStyle/>
          <a:p>
            <a:pPr/>
            <a:r>
              <a:t>カッコいいってなんだ？</a:t>
            </a:r>
          </a:p>
        </p:txBody>
      </p:sp>
      <p:pic>
        <p:nvPicPr>
          <p:cNvPr id="153" name="friends_man.png" descr="friends_ma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7072" y="2718549"/>
            <a:ext cx="6125561" cy="3928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かっこいって❓"/>
          <p:cNvSpPr txBox="1"/>
          <p:nvPr>
            <p:ph type="title"/>
          </p:nvPr>
        </p:nvSpPr>
        <p:spPr>
          <a:xfrm>
            <a:off x="1005242" y="336305"/>
            <a:ext cx="21971004" cy="2880036"/>
          </a:xfrm>
          <a:prstGeom prst="rect">
            <a:avLst/>
          </a:prstGeom>
        </p:spPr>
        <p:txBody>
          <a:bodyPr/>
          <a:lstStyle/>
          <a:p>
            <a:pPr/>
            <a:r>
              <a:t>かっこいって❓</a:t>
            </a:r>
          </a:p>
        </p:txBody>
      </p:sp>
      <p:sp>
        <p:nvSpPr>
          <p:cNvPr id="156" name="かっこいいもの"/>
          <p:cNvSpPr txBox="1"/>
          <p:nvPr/>
        </p:nvSpPr>
        <p:spPr>
          <a:xfrm>
            <a:off x="643294" y="4147859"/>
            <a:ext cx="5181601" cy="83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700"/>
            </a:lvl1pPr>
          </a:lstStyle>
          <a:p>
            <a:pPr/>
            <a:r>
              <a:t>かっこいいもの</a:t>
            </a:r>
          </a:p>
        </p:txBody>
      </p:sp>
      <p:sp>
        <p:nvSpPr>
          <p:cNvPr id="157" name="四角形"/>
          <p:cNvSpPr/>
          <p:nvPr/>
        </p:nvSpPr>
        <p:spPr>
          <a:xfrm>
            <a:off x="6647016" y="3079397"/>
            <a:ext cx="16764705" cy="2968775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58" name="自分が「かっこいい」と言われたらどう思う？"/>
          <p:cNvSpPr txBox="1"/>
          <p:nvPr/>
        </p:nvSpPr>
        <p:spPr>
          <a:xfrm>
            <a:off x="309222" y="6721705"/>
            <a:ext cx="12915901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自分が「かっこいい」と言われたらどう思う？</a:t>
            </a:r>
          </a:p>
        </p:txBody>
      </p:sp>
      <p:sp>
        <p:nvSpPr>
          <p:cNvPr id="159" name="四角形"/>
          <p:cNvSpPr/>
          <p:nvPr/>
        </p:nvSpPr>
        <p:spPr>
          <a:xfrm>
            <a:off x="5529581" y="7866219"/>
            <a:ext cx="18479751" cy="2032894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60" name="なんで？"/>
          <p:cNvSpPr txBox="1"/>
          <p:nvPr/>
        </p:nvSpPr>
        <p:spPr>
          <a:xfrm>
            <a:off x="2470172" y="11738206"/>
            <a:ext cx="2510029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なんで？</a:t>
            </a:r>
          </a:p>
        </p:txBody>
      </p:sp>
      <p:sp>
        <p:nvSpPr>
          <p:cNvPr id="161" name="四角形"/>
          <p:cNvSpPr/>
          <p:nvPr/>
        </p:nvSpPr>
        <p:spPr>
          <a:xfrm>
            <a:off x="5722031" y="11295219"/>
            <a:ext cx="18479751" cy="2032894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かっこいいもの、人❓"/>
          <p:cNvSpPr txBox="1"/>
          <p:nvPr>
            <p:ph type="title"/>
          </p:nvPr>
        </p:nvSpPr>
        <p:spPr>
          <a:xfrm>
            <a:off x="1005242" y="349005"/>
            <a:ext cx="21971004" cy="2880036"/>
          </a:xfrm>
          <a:prstGeom prst="rect">
            <a:avLst/>
          </a:prstGeom>
        </p:spPr>
        <p:txBody>
          <a:bodyPr/>
          <a:lstStyle/>
          <a:p>
            <a:pPr/>
            <a:r>
              <a:t>かっこいいもの、人❓</a:t>
            </a:r>
          </a:p>
        </p:txBody>
      </p:sp>
      <p:sp>
        <p:nvSpPr>
          <p:cNvPr id="164" name="かっこいいもの・人 具体的に"/>
          <p:cNvSpPr txBox="1"/>
          <p:nvPr/>
        </p:nvSpPr>
        <p:spPr>
          <a:xfrm>
            <a:off x="11323994" y="3312833"/>
            <a:ext cx="11137901" cy="128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かっこいいもの・人　具体的に</a:t>
            </a:r>
          </a:p>
        </p:txBody>
      </p:sp>
      <p:sp>
        <p:nvSpPr>
          <p:cNvPr id="165" name="四角形"/>
          <p:cNvSpPr/>
          <p:nvPr/>
        </p:nvSpPr>
        <p:spPr>
          <a:xfrm>
            <a:off x="5288116" y="5373613"/>
            <a:ext cx="18479750" cy="2968775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66" name="かっこいいってなんだ？"/>
          <p:cNvSpPr txBox="1"/>
          <p:nvPr/>
        </p:nvSpPr>
        <p:spPr>
          <a:xfrm>
            <a:off x="499722" y="9210906"/>
            <a:ext cx="6801613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かっこいいってなんだ？</a:t>
            </a:r>
          </a:p>
        </p:txBody>
      </p:sp>
      <p:sp>
        <p:nvSpPr>
          <p:cNvPr id="167" name="四角形"/>
          <p:cNvSpPr/>
          <p:nvPr/>
        </p:nvSpPr>
        <p:spPr>
          <a:xfrm>
            <a:off x="5593081" y="10088719"/>
            <a:ext cx="18479751" cy="2968775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68" name="写真やイラストを…"/>
          <p:cNvSpPr/>
          <p:nvPr/>
        </p:nvSpPr>
        <p:spPr>
          <a:xfrm>
            <a:off x="630510" y="3260440"/>
            <a:ext cx="4506935" cy="5196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写真やイラストを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入れよう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どの意見は納得？"/>
          <p:cNvSpPr txBox="1"/>
          <p:nvPr>
            <p:ph type="title"/>
          </p:nvPr>
        </p:nvSpPr>
        <p:spPr>
          <a:xfrm>
            <a:off x="863596" y="304800"/>
            <a:ext cx="17599029" cy="2331443"/>
          </a:xfrm>
          <a:prstGeom prst="rect">
            <a:avLst/>
          </a:prstGeom>
        </p:spPr>
        <p:txBody>
          <a:bodyPr/>
          <a:lstStyle/>
          <a:p>
            <a:pPr/>
            <a:r>
              <a:t>どの意見は納得？</a:t>
            </a:r>
          </a:p>
        </p:txBody>
      </p:sp>
      <p:graphicFrame>
        <p:nvGraphicFramePr>
          <p:cNvPr id="171" name="表"/>
          <p:cNvGraphicFramePr/>
          <p:nvPr/>
        </p:nvGraphicFramePr>
        <p:xfrm>
          <a:off x="1206498" y="2730500"/>
          <a:ext cx="21971004" cy="8255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0979152"/>
                <a:gridCol w="10979152"/>
              </a:tblGrid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意見①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◎ ◯△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意見②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意見③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意見⑤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意見⑥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17747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</a:rPr>
                        <a:t>意見⑦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172" name="めっちゃ納得：◎ まあ納得：○ うーん：△"/>
          <p:cNvSpPr txBox="1"/>
          <p:nvPr/>
        </p:nvSpPr>
        <p:spPr>
          <a:xfrm>
            <a:off x="7338248" y="12306299"/>
            <a:ext cx="12102695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めっちゃ納得：◎ まあ納得：○ うーん：△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みてみよう"/>
          <p:cNvSpPr txBox="1"/>
          <p:nvPr>
            <p:ph type="title"/>
          </p:nvPr>
        </p:nvSpPr>
        <p:spPr>
          <a:xfrm>
            <a:off x="1054096" y="88900"/>
            <a:ext cx="21971004" cy="4648200"/>
          </a:xfrm>
          <a:prstGeom prst="rect">
            <a:avLst/>
          </a:prstGeom>
        </p:spPr>
        <p:txBody>
          <a:bodyPr/>
          <a:lstStyle/>
          <a:p>
            <a:pPr/>
            <a:r>
              <a:t>みてみよう</a:t>
            </a:r>
          </a:p>
        </p:txBody>
      </p:sp>
      <p:pic>
        <p:nvPicPr>
          <p:cNvPr id="175" name="スクリーンショット 2020-07-07 21.16.01.png" descr="スクリーンショット 2020-07-07 21.16.01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85470" y="4695163"/>
            <a:ext cx="8910530" cy="7257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かっこいいってなんだ？"/>
          <p:cNvSpPr txBox="1"/>
          <p:nvPr>
            <p:ph type="title"/>
          </p:nvPr>
        </p:nvSpPr>
        <p:spPr>
          <a:xfrm>
            <a:off x="965196" y="-88900"/>
            <a:ext cx="21971004" cy="4648200"/>
          </a:xfrm>
          <a:prstGeom prst="rect">
            <a:avLst/>
          </a:prstGeom>
        </p:spPr>
        <p:txBody>
          <a:bodyPr/>
          <a:lstStyle/>
          <a:p>
            <a:pPr/>
            <a:r>
              <a:t>かっこいいってなんだ？</a:t>
            </a:r>
          </a:p>
        </p:txBody>
      </p:sp>
      <p:sp>
        <p:nvSpPr>
          <p:cNvPr id="178" name="四角形"/>
          <p:cNvSpPr/>
          <p:nvPr/>
        </p:nvSpPr>
        <p:spPr>
          <a:xfrm>
            <a:off x="1244600" y="4635500"/>
            <a:ext cx="13516472" cy="2831356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79" name="理由"/>
          <p:cNvSpPr txBox="1"/>
          <p:nvPr/>
        </p:nvSpPr>
        <p:spPr>
          <a:xfrm>
            <a:off x="4368038" y="8343899"/>
            <a:ext cx="1333501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理由</a:t>
            </a:r>
          </a:p>
        </p:txBody>
      </p:sp>
      <p:sp>
        <p:nvSpPr>
          <p:cNvPr id="180" name="四角形"/>
          <p:cNvSpPr/>
          <p:nvPr/>
        </p:nvSpPr>
        <p:spPr>
          <a:xfrm>
            <a:off x="1371600" y="9703544"/>
            <a:ext cx="17903577" cy="2831356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自分がめざすかっこいい"/>
          <p:cNvSpPr txBox="1"/>
          <p:nvPr>
            <p:ph type="title"/>
          </p:nvPr>
        </p:nvSpPr>
        <p:spPr>
          <a:xfrm>
            <a:off x="965196" y="-88900"/>
            <a:ext cx="21971004" cy="4648200"/>
          </a:xfrm>
          <a:prstGeom prst="rect">
            <a:avLst/>
          </a:prstGeom>
        </p:spPr>
        <p:txBody>
          <a:bodyPr/>
          <a:lstStyle/>
          <a:p>
            <a:pPr/>
            <a:r>
              <a:t>自分がめざすかっこいい</a:t>
            </a:r>
          </a:p>
        </p:txBody>
      </p:sp>
      <p:sp>
        <p:nvSpPr>
          <p:cNvPr id="183" name="四角形"/>
          <p:cNvSpPr/>
          <p:nvPr/>
        </p:nvSpPr>
        <p:spPr>
          <a:xfrm>
            <a:off x="1244600" y="4635500"/>
            <a:ext cx="13516472" cy="2831356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  <p:sp>
        <p:nvSpPr>
          <p:cNvPr id="184" name="理由"/>
          <p:cNvSpPr txBox="1"/>
          <p:nvPr/>
        </p:nvSpPr>
        <p:spPr>
          <a:xfrm>
            <a:off x="4368038" y="8343899"/>
            <a:ext cx="1333501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理由</a:t>
            </a:r>
          </a:p>
        </p:txBody>
      </p:sp>
      <p:sp>
        <p:nvSpPr>
          <p:cNvPr id="185" name="四角形"/>
          <p:cNvSpPr/>
          <p:nvPr/>
        </p:nvSpPr>
        <p:spPr>
          <a:xfrm>
            <a:off x="1371600" y="9703544"/>
            <a:ext cx="17903577" cy="2831356"/>
          </a:xfrm>
          <a:prstGeom prst="rect">
            <a:avLst/>
          </a:prstGeom>
          <a:solidFill>
            <a:schemeClr val="accent1">
              <a:lumOff val="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