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86" r:id="rId3"/>
    <p:sldId id="328" r:id="rId4"/>
    <p:sldId id="340" r:id="rId5"/>
    <p:sldId id="341" r:id="rId6"/>
    <p:sldId id="342" r:id="rId7"/>
    <p:sldId id="343" r:id="rId8"/>
    <p:sldId id="344" r:id="rId9"/>
    <p:sldId id="345" r:id="rId10"/>
    <p:sldId id="324" r:id="rId11"/>
    <p:sldId id="346" r:id="rId12"/>
    <p:sldId id="257" r:id="rId13"/>
    <p:sldId id="316" r:id="rId14"/>
    <p:sldId id="320" r:id="rId15"/>
    <p:sldId id="319" r:id="rId16"/>
    <p:sldId id="323" r:id="rId17"/>
    <p:sldId id="347" r:id="rId18"/>
    <p:sldId id="321" r:id="rId19"/>
    <p:sldId id="322" r:id="rId20"/>
    <p:sldId id="317" r:id="rId21"/>
    <p:sldId id="318" r:id="rId22"/>
    <p:sldId id="329" r:id="rId23"/>
    <p:sldId id="332" r:id="rId24"/>
    <p:sldId id="333" r:id="rId25"/>
    <p:sldId id="334" r:id="rId26"/>
    <p:sldId id="330" r:id="rId27"/>
    <p:sldId id="275" r:id="rId28"/>
    <p:sldId id="277" r:id="rId29"/>
    <p:sldId id="337" r:id="rId30"/>
    <p:sldId id="335" r:id="rId31"/>
    <p:sldId id="352" r:id="rId32"/>
    <p:sldId id="338" r:id="rId33"/>
    <p:sldId id="348" r:id="rId34"/>
    <p:sldId id="349" r:id="rId35"/>
    <p:sldId id="350" r:id="rId36"/>
    <p:sldId id="351" r:id="rId37"/>
    <p:sldId id="315" r:id="rId38"/>
    <p:sldId id="314" r:id="rId39"/>
    <p:sldId id="276" r:id="rId40"/>
    <p:sldId id="313" r:id="rId4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90"/>
    <p:restoredTop sz="94512"/>
  </p:normalViewPr>
  <p:slideViewPr>
    <p:cSldViewPr snapToGrid="0">
      <p:cViewPr varScale="1">
        <p:scale>
          <a:sx n="107" d="100"/>
          <a:sy n="107" d="100"/>
        </p:scale>
        <p:origin x="3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BA133F-AF51-7A4D-9540-CE9188526664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608F5B-044D-4546-B9AB-4C3405AAD5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8338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08F5B-044D-4546-B9AB-4C3405AAD502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7282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E9DA66-3F2F-0D58-B56C-86E7EBD482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A9F3EB1-C7A5-64D5-CED4-28B9AC420C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903C2EC-5C36-8BE1-4222-166F4E45B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7AF4F-F6FF-EF49-B576-897E0645CDBE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9F2FE2-C7D0-A533-C17C-FB91AE93B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0FFBF47-7DEF-0506-D268-2C72B3866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7CF65-DD15-6D4C-A2DD-E65D7E9109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9584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35F54A-37D1-ACC4-43C3-DCFDD518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FF2B9EE-3371-31B6-D9B6-D70E2807DB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83D7D6-375B-EA8F-1310-6B47BB875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7AF4F-F6FF-EF49-B576-897E0645CDBE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03B4322-F684-55A1-598F-439BB8243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BB5B46-BE1B-0A6F-CDED-7120A8ED3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7CF65-DD15-6D4C-A2DD-E65D7E9109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961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9CECCEA-8BBF-C7EB-EEC9-CC02FB2A24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98B099E-5548-4D9C-29A1-EB31B58F0D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E4E1D2E-1CAE-D078-A772-33E9B7B1D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7AF4F-F6FF-EF49-B576-897E0645CDBE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4ACA469-DC29-6E64-36EC-B5489718F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DE9CA3-F802-757E-470D-A16B3873F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7CF65-DD15-6D4C-A2DD-E65D7E9109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508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画像（横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イメージ"/>
          <p:cNvSpPr>
            <a:spLocks noGrp="1"/>
          </p:cNvSpPr>
          <p:nvPr>
            <p:ph type="pic" sz="half" idx="21"/>
          </p:nvPr>
        </p:nvSpPr>
        <p:spPr>
          <a:xfrm>
            <a:off x="2664531" y="203273"/>
            <a:ext cx="6858002" cy="457438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タイトルテキスト"/>
          <p:cNvSpPr txBox="1">
            <a:spLocks noGrp="1"/>
          </p:cNvSpPr>
          <p:nvPr>
            <p:ph type="title"/>
          </p:nvPr>
        </p:nvSpPr>
        <p:spPr>
          <a:xfrm>
            <a:off x="2416969" y="4723805"/>
            <a:ext cx="7358063" cy="1000126"/>
          </a:xfrm>
          <a:prstGeom prst="rect">
            <a:avLst/>
          </a:prstGeom>
        </p:spPr>
        <p:txBody>
          <a:bodyPr anchor="b"/>
          <a:lstStyle/>
          <a:p>
            <a:r>
              <a:t>タイトルテキスト</a:t>
            </a:r>
          </a:p>
        </p:txBody>
      </p:sp>
      <p:sp>
        <p:nvSpPr>
          <p:cNvPr id="22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2416969" y="5732859"/>
            <a:ext cx="7358063" cy="794743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0" algn="ctr">
              <a:spcBef>
                <a:spcPts val="0"/>
              </a:spcBef>
              <a:buSzTx/>
              <a:buNone/>
              <a:defRPr sz="2600"/>
            </a:lvl2pPr>
            <a:lvl3pPr marL="0" indent="0" algn="ctr">
              <a:spcBef>
                <a:spcPts val="0"/>
              </a:spcBef>
              <a:buSzTx/>
              <a:buNone/>
              <a:defRPr sz="2600"/>
            </a:lvl3pPr>
            <a:lvl4pPr marL="0" indent="0" algn="ctr">
              <a:spcBef>
                <a:spcPts val="0"/>
              </a:spcBef>
              <a:buSzTx/>
              <a:buNone/>
              <a:defRPr sz="2600"/>
            </a:lvl4pPr>
            <a:lvl5pPr marL="0" indent="0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84588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9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1677552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21332F-5089-31B5-48FD-B3A21A4BD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0B2C02-355C-F5C4-020C-4B10870430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7809EE4-21A3-F5B1-8DEB-0645D1F78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7AF4F-F6FF-EF49-B576-897E0645CDBE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D746175-FA04-5106-4299-D49429D0E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A9587A2-ADA1-0067-2CE6-A59B76EBC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7CF65-DD15-6D4C-A2DD-E65D7E9109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9192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F6BD00-C5BC-BBA7-00C1-D1F7C56EC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C4D9E20-9129-E9E5-26CB-8361B87826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2254198-129B-26AD-087C-F92EE55BB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7AF4F-F6FF-EF49-B576-897E0645CDBE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E5C81F0-B875-849A-EFC7-EB45F0288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CBDA74D-5273-6A7A-AB32-928BB48FF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7CF65-DD15-6D4C-A2DD-E65D7E9109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712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43A9A0-1265-2C14-8213-3A9F6844A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3D8653F-7299-62FC-745F-5FE5848ED5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4E6DFE0-4261-7F2D-6098-36B6A3B9F3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8BD4BAD-0A4D-D3E8-3229-9C50E119E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7AF4F-F6FF-EF49-B576-897E0645CDBE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9C01547-A5B4-AE85-B7C8-206B070E4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83DE684-2F3D-917D-DBCA-DF9D128E6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7CF65-DD15-6D4C-A2DD-E65D7E9109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714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6509E1-F22B-BEFC-6242-46E9627C9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C690763-C670-D761-C549-07BCD68297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97CF031-3C61-06B4-3C39-FC59C1EEA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E2E147F-E90A-CD53-B422-5B02893FA9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69107076-3990-F1BE-59EE-B6C95C8EBA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674AB06-EE22-5022-95C2-0F1A6E8C4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7AF4F-F6FF-EF49-B576-897E0645CDBE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3FCC15E-388B-5E55-2656-B09297AB1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26C880D-4690-3BF5-4E9F-09F42CB60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7CF65-DD15-6D4C-A2DD-E65D7E9109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3671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89BA7C-6FAD-FC38-3E53-3E744065F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215093C-EFD0-A5DE-90BE-DB58B9E99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7AF4F-F6FF-EF49-B576-897E0645CDBE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6467766-5550-7DEA-972F-C821AA445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6C451F4-2FC3-7D1C-A5F7-6AA2BB985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7CF65-DD15-6D4C-A2DD-E65D7E9109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921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0624BB3-900D-266E-7A1D-AD1FE4486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7AF4F-F6FF-EF49-B576-897E0645CDBE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9DCEFF9-F1B9-1C8B-3FB3-034823F63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00894C4-5456-227F-8781-AFF57281E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7CF65-DD15-6D4C-A2DD-E65D7E9109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41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6CE2DE-FB7B-4923-D0D7-CD2FBA290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45B930-03A8-D67F-568E-41D5683D9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F4E00C7-4E02-B755-63DC-0D7A6D0637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EC60718-5AE4-8D8B-B0D4-667631B4B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7AF4F-F6FF-EF49-B576-897E0645CDBE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46D4B3A-364B-50D8-18EC-07595F4C0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CD3E28A-569E-62DF-8F64-0A2CC15E1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7CF65-DD15-6D4C-A2DD-E65D7E9109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738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2792E1-C78E-A8A7-D476-9B3FA5A46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88162F2-1397-4841-57FB-0C79CA8B68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F952B7A-5604-823C-07C5-DDA550C2A7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D05A2FC-200E-6888-1F87-3583CE666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7AF4F-F6FF-EF49-B576-897E0645CDBE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4CE0844-E7F7-143A-648A-E4179A3F2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168D8F7-C44C-4209-A6A5-E3B19A462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7CF65-DD15-6D4C-A2DD-E65D7E9109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6681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22D408F-ED6D-2A22-5E6F-D754AC083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A0C378-F1FD-3348-A353-632DAC1DF4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FBBF10F-4ABF-281F-5DE9-267D69F50E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C7AF4F-F6FF-EF49-B576-897E0645CDBE}" type="datetimeFigureOut">
              <a:rPr kumimoji="1" lang="ja-JP" altLang="en-US" smtClean="0"/>
              <a:t>2024/7/29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EEDE1B9-7968-2137-84F9-742011D36C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AA66E6F-2B70-0F7D-4D0E-8E8BEFF4CB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47CF65-DD15-6D4C-A2DD-E65D7E9109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78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s://www.viscuit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musashi.educ.kumamoto-u.ac.jp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tamekamo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dashnin-kyouzaiko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www.thinkrana.com/kangaeru-gig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s://musashi.educ.kumamoto-u.ac.jp/download/11001-2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sites.google.com/view/sig-se-ictcontest/%E3%83%9B%E3%83%BC%E3%83%A0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s://dashnin-kyouzaiko.com/2020/04/10/tearaisenk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C7E700-1B39-11EB-8946-08A5E4C597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5D04689-F2EC-4A81-78F0-61E23DBF3F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5" name="図 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FDE4E03-59EF-79BD-90D8-31A987EB4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505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Google</a:t>
            </a:r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マップ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ストリートビューで　見通しを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自分で調べることができるようになる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校外学習前日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自分で検索していた生徒も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5" name="図 4" descr="マップ が含まれている画像&#10;&#10;自動的に生成された説明">
            <a:extLst>
              <a:ext uri="{FF2B5EF4-FFF2-40B4-BE49-F238E27FC236}">
                <a16:creationId xmlns:a16="http://schemas.microsoft.com/office/drawing/2014/main" id="{C9ACA2E4-6775-E14D-A0E3-6F36CA184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493" y="3494179"/>
            <a:ext cx="4645416" cy="3151412"/>
          </a:xfrm>
          <a:prstGeom prst="rect">
            <a:avLst/>
          </a:prstGeom>
        </p:spPr>
      </p:pic>
      <p:pic>
        <p:nvPicPr>
          <p:cNvPr id="7" name="図 6" descr="アイコン&#10;&#10;自動的に生成された説明">
            <a:extLst>
              <a:ext uri="{FF2B5EF4-FFF2-40B4-BE49-F238E27FC236}">
                <a16:creationId xmlns:a16="http://schemas.microsoft.com/office/drawing/2014/main" id="{FE86295B-5600-61D5-4F87-C64D665A60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5183" y="212409"/>
            <a:ext cx="1739726" cy="1630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163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Keynote</a:t>
            </a:r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　◎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標準搭載のプレゼンテーションアプリ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教材にアニメーションをつけて、集中力や意欲を高めることも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作った教材を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Airdrop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で送信。成果物を回収も。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生徒の表現活動にも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PowerPoint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が有名ですが、無料で・・・。</a:t>
            </a: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5" name="図 4" descr="アイコン&#10;&#10;自動的に生成された説明">
            <a:extLst>
              <a:ext uri="{FF2B5EF4-FFF2-40B4-BE49-F238E27FC236}">
                <a16:creationId xmlns:a16="http://schemas.microsoft.com/office/drawing/2014/main" id="{45B8FB08-047F-FBDD-7FF6-6B7DC6921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9507" y="177389"/>
            <a:ext cx="1890038" cy="170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491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ビジョン・パーク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目の使い方を練習しよう！！（目と手の協応）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「ストレッチ」で眼球の上下左右斜めの動きの練習を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「トレーニング」では動くボールに書かれた文字を読み取ったり、お題と同じ絵を探したり。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授業の導入で集中力と意欲アップ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367C313-961C-FDD3-9B1F-BF895F31A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0958" y="130628"/>
            <a:ext cx="2491921" cy="265562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67C59CD-8C48-044A-D083-B8AA65565E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386" y="4735286"/>
            <a:ext cx="3820846" cy="175758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FCC1722-4FFA-D953-F798-95D116E086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1671" y="4732791"/>
            <a:ext cx="3820846" cy="175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356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Jigsaw Box</a:t>
            </a:r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　◎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自分の撮った写真でジグソーパズル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好きな写真で意欲、集中力アップ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課題に応じたピース数を選んで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植物の観察の後の振り返りにも</a:t>
            </a: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0320675-ABA6-4707-461C-2F35770A71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9499" y="324520"/>
            <a:ext cx="3223401" cy="273233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D17BE1E-B4DB-3215-CA1C-2D97F99FB1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871" y="4678605"/>
            <a:ext cx="2645230" cy="198392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B27A6111-6999-6AE2-E66A-B4059CBCB1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5215" y="4678605"/>
            <a:ext cx="2616785" cy="196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665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ねずみタイマー・絵カード</a:t>
            </a:r>
            <a:r>
              <a:rPr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タイマー　◎</a:t>
            </a:r>
            <a:endParaRPr kumimoji="1" lang="ja-JP" altLang="en-US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目に見えない時間を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見える化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可愛さ重視なら「ねずみタイマー」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写真と組み合わせるなら「絵カードタイマー」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96D2184-2571-651F-2820-BFC1EBEE5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978" y="1193800"/>
            <a:ext cx="2876550" cy="38354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C519467-7104-0D6F-1A17-A89BE91A8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147" y="4497452"/>
            <a:ext cx="2672442" cy="199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834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こえキャッチ・</a:t>
            </a:r>
            <a:r>
              <a:rPr lang="en-US" altLang="ja-JP" dirty="0" err="1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db</a:t>
            </a:r>
            <a:r>
              <a:rPr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メーター　◎</a:t>
            </a:r>
            <a:endParaRPr kumimoji="1" lang="ja-JP" altLang="en-US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声の大きさの練習をしたいなら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楽しみながら練習するなら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「こえキャッチ」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目に見えない声の大きさを見える化するなら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lang="en-US" altLang="ja-JP"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db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メーター」</a:t>
            </a: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51CF0CCD-C8C8-C60F-54ED-09CCEA494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3925" y="4112844"/>
            <a:ext cx="3758075" cy="2745156"/>
          </a:xfrm>
          <a:prstGeom prst="rect">
            <a:avLst/>
          </a:prstGeom>
        </p:spPr>
      </p:pic>
      <p:pic>
        <p:nvPicPr>
          <p:cNvPr id="6" name="図 5" descr="時計, 部屋 が含まれている画像&#10;&#10;自動的に生成された説明">
            <a:extLst>
              <a:ext uri="{FF2B5EF4-FFF2-40B4-BE49-F238E27FC236}">
                <a16:creationId xmlns:a16="http://schemas.microsoft.com/office/drawing/2014/main" id="{590B3503-EC98-05CC-EC95-2E8DDEF7A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5743" y="157757"/>
            <a:ext cx="1523226" cy="329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99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えこみゅ　◎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絵カードを使ってコミュニケーション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単語から２語文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自分でカードを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作ることもできる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5" name="図 4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A1CC120A-2F20-DF47-2EC5-FE10648B5F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805" y="3192659"/>
            <a:ext cx="3502984" cy="2636335"/>
          </a:xfrm>
          <a:prstGeom prst="rect">
            <a:avLst/>
          </a:prstGeom>
        </p:spPr>
      </p:pic>
      <p:pic>
        <p:nvPicPr>
          <p:cNvPr id="7" name="図 6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C9542CD5-D272-95E1-4F1B-0FCE6938D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8901" y="3192660"/>
            <a:ext cx="3491902" cy="263633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0C7C9B7-A3C9-F517-746A-5A05F7F63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2830" y="88905"/>
            <a:ext cx="1632073" cy="187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8451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棒読み　◎</a:t>
            </a:r>
          </a:p>
        </p:txBody>
      </p:sp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9821A2C0-BE34-1444-2775-F14E156769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68" r="61498" b="3972"/>
          <a:stretch/>
        </p:blipFill>
        <p:spPr>
          <a:xfrm>
            <a:off x="8056584" y="160009"/>
            <a:ext cx="2277389" cy="2166658"/>
          </a:xfrm>
        </p:spPr>
      </p:pic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2DB50234-2806-DB0C-E08D-94A7C058B316}"/>
              </a:ext>
            </a:extLst>
          </p:cNvPr>
          <p:cNvSpPr txBox="1">
            <a:spLocks/>
          </p:cNvSpPr>
          <p:nvPr/>
        </p:nvSpPr>
        <p:spPr>
          <a:xfrm>
            <a:off x="587680" y="173761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打ち込んだ文字を読み上げ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(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トーキングエイド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)</a:t>
            </a: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読み上げ音声を選べる（お気に入りや遊びの要素も）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65068BC3-0A04-412C-E4F9-A1289AEDB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9033" y="2326667"/>
            <a:ext cx="1906384" cy="278077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F484A31-09F1-5440-32C1-10A1C23BE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5480" y="2326667"/>
            <a:ext cx="1931546" cy="298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226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はみが</a:t>
            </a:r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き勇者　◎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DCDE2E0-6D3F-7E78-BC47-E553BBA4EF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AR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機能を使って楽しく歯磨き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ゲーム感覚で楽しめます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ご家庭と連携できると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◎</a:t>
            </a: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0AFC86BC-238F-D0F8-B75A-384F0B13BB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9557" y="46036"/>
            <a:ext cx="2338615" cy="233861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BF704FAD-EFF5-0538-1391-E7A58B299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491" y="2013177"/>
            <a:ext cx="2341672" cy="416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089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Active</a:t>
            </a:r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 </a:t>
            </a:r>
            <a:r>
              <a:rPr kumimoji="1" lang="en-US" altLang="ja-JP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arcade</a:t>
            </a:r>
            <a:endParaRPr kumimoji="1" lang="ja-JP" altLang="en-US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AR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機能を使って体を動かそう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人で挑戦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２人で協力、対戦も</a:t>
            </a:r>
          </a:p>
        </p:txBody>
      </p:sp>
      <p:pic>
        <p:nvPicPr>
          <p:cNvPr id="5" name="図 4" descr="ロゴ&#10;&#10;自動的に生成された説明">
            <a:extLst>
              <a:ext uri="{FF2B5EF4-FFF2-40B4-BE49-F238E27FC236}">
                <a16:creationId xmlns:a16="http://schemas.microsoft.com/office/drawing/2014/main" id="{5676EF4B-3F4E-CF06-B2E1-28126D2683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2357" y="230188"/>
            <a:ext cx="2777671" cy="2626162"/>
          </a:xfrm>
          <a:prstGeom prst="rect">
            <a:avLst/>
          </a:prstGeom>
        </p:spPr>
      </p:pic>
      <p:pic>
        <p:nvPicPr>
          <p:cNvPr id="7" name="図 6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38FC753C-29FE-F7A2-F4CB-68F5718297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630470"/>
            <a:ext cx="4030437" cy="186240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B48E66D-8053-D251-9663-1AD3DC928A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3243" y="4001294"/>
            <a:ext cx="4820557" cy="271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1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D34078F-CF88-F62D-7D82-23B2E2AC32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1737" cy="6801602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9A7FA8D-9083-7FF3-CE2E-6C8656D06A1A}"/>
              </a:ext>
            </a:extLst>
          </p:cNvPr>
          <p:cNvSpPr/>
          <p:nvPr/>
        </p:nvSpPr>
        <p:spPr>
          <a:xfrm>
            <a:off x="4043680" y="3479104"/>
            <a:ext cx="503268" cy="40569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endParaRPr kumimoji="0" lang="ja-JP" altLang="en-US" sz="1500">
              <a:solidFill>
                <a:srgbClr val="FFFFFF"/>
              </a:solidFill>
              <a:sym typeface="ヒラギノ角ゴ ProN W3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C38C823A-20E9-C8BD-529B-A5B5C1CA1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30" y="56398"/>
            <a:ext cx="1990165" cy="199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98513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Viscuit</a:t>
            </a:r>
            <a:endParaRPr kumimoji="1" lang="ja-JP" altLang="en-US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186F074E-25E9-97C9-F7D0-A27BFC888F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自分の描いた絵がプログラミングで動き出す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メガネという直感的なプログラミング言語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  <a:hlinkClick r:id="rId2"/>
              </a:rPr>
              <a:t>https://www.viscuit.com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公式サイトのお題に挑戦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03C48CAE-1051-0340-7A76-D27AAE467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3469" y="147410"/>
            <a:ext cx="2318203" cy="2318203"/>
          </a:xfrm>
          <a:prstGeom prst="rect">
            <a:avLst/>
          </a:prstGeom>
        </p:spPr>
      </p:pic>
      <p:pic>
        <p:nvPicPr>
          <p:cNvPr id="11" name="図 10" descr="グラフ&#10;&#10;自動的に生成された説明">
            <a:extLst>
              <a:ext uri="{FF2B5EF4-FFF2-40B4-BE49-F238E27FC236}">
                <a16:creationId xmlns:a16="http://schemas.microsoft.com/office/drawing/2014/main" id="{77A31149-D4E2-FB51-AB04-EC296334A8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744" y="4420116"/>
            <a:ext cx="4036899" cy="2312699"/>
          </a:xfrm>
          <a:prstGeom prst="rect">
            <a:avLst/>
          </a:prstGeom>
        </p:spPr>
      </p:pic>
      <p:pic>
        <p:nvPicPr>
          <p:cNvPr id="13" name="図 12" descr="グラフ&#10;&#10;自動的に生成された説明">
            <a:extLst>
              <a:ext uri="{FF2B5EF4-FFF2-40B4-BE49-F238E27FC236}">
                <a16:creationId xmlns:a16="http://schemas.microsoft.com/office/drawing/2014/main" id="{A46DDBA2-D9FA-00E3-D46A-D5291B046E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1586" y="4872416"/>
            <a:ext cx="2678974" cy="186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293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Canva</a:t>
            </a:r>
            <a:endParaRPr kumimoji="1" lang="ja-JP" altLang="en-US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オシャレなデザインが使い放題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＊今日の研修資料の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枚目もテンプレートで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教員なら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Pro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版も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教材作り、お便り作り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児童生徒の共同編集も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擬似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SNS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体験</a:t>
            </a: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7040C0C-B976-803C-8338-A502895A7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4871" y="65089"/>
            <a:ext cx="2084614" cy="271484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DCB2F440-C5EA-B726-6049-0B619D7AF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329" y="3245271"/>
            <a:ext cx="5907314" cy="321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2193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今日の予定"/>
          <p:cNvSpPr txBox="1">
            <a:spLocks noGrp="1"/>
          </p:cNvSpPr>
          <p:nvPr>
            <p:ph type="title"/>
          </p:nvPr>
        </p:nvSpPr>
        <p:spPr>
          <a:xfrm>
            <a:off x="1700432" y="223062"/>
            <a:ext cx="7804547" cy="1518048"/>
          </a:xfrm>
          <a:prstGeom prst="rect">
            <a:avLst/>
          </a:prstGeom>
        </p:spPr>
        <p:txBody>
          <a:bodyPr/>
          <a:lstStyle/>
          <a:p>
            <a:r>
              <a:rPr dirty="0" err="1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今日の予定</a:t>
            </a:r>
            <a:endParaRPr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  <p:sp>
        <p:nvSpPr>
          <p:cNvPr id="158" name="１、障害って？…"/>
          <p:cNvSpPr txBox="1"/>
          <p:nvPr/>
        </p:nvSpPr>
        <p:spPr>
          <a:xfrm>
            <a:off x="1295180" y="1741110"/>
            <a:ext cx="9245381" cy="27959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/>
          <a:p>
            <a:pPr algn="l">
              <a:defRPr sz="5900"/>
            </a:pPr>
            <a:endParaRPr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endParaRPr lang="en-US"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r>
              <a:rPr lang="en-US" sz="2950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１、おすすめアプリ紹介</a:t>
            </a:r>
          </a:p>
          <a:p>
            <a:pPr algn="l">
              <a:defRPr sz="5900"/>
            </a:pPr>
            <a:endParaRPr lang="en-US"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r>
              <a:rPr lang="en-US" sz="2950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２、おすすめサイト紹介</a:t>
            </a:r>
          </a:p>
          <a:p>
            <a:pPr algn="l">
              <a:defRPr sz="5900"/>
            </a:pPr>
            <a:endParaRPr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14572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Teach U</a:t>
            </a:r>
            <a:endParaRPr kumimoji="1" lang="ja-JP" altLang="en-US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パワーポイントをカスタマイズ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「こんなことができたらいいな」を叶えるサイト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kumimoji="1" lang="en" altLang="ja-JP" dirty="0">
              <a:latin typeface="UD Digi Kyokasho N-R" panose="02020400000000000000" pitchFamily="49" charset="-128"/>
              <a:ea typeface="UD Digi Kyokasho N-R" panose="02020400000000000000" pitchFamily="49" charset="-128"/>
              <a:hlinkClick r:id="rId2"/>
            </a:endParaRPr>
          </a:p>
          <a:p>
            <a:pPr marL="0" indent="0">
              <a:buNone/>
            </a:pPr>
            <a:r>
              <a:rPr kumimoji="1" lang="en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  <a:hlinkClick r:id="rId2"/>
              </a:rPr>
              <a:t>https://musashi.educ.kumamoto-u.ac.jp</a:t>
            </a:r>
            <a:endParaRPr kumimoji="1" lang="en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各教科、指導要領段階別　教材が充実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5" name="図 4" descr="タイムライン&#10;&#10;自動的に生成された説明">
            <a:extLst>
              <a:ext uri="{FF2B5EF4-FFF2-40B4-BE49-F238E27FC236}">
                <a16:creationId xmlns:a16="http://schemas.microsoft.com/office/drawing/2014/main" id="{B3CF6960-407C-91C6-D609-4CE81C230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143" y="4421453"/>
            <a:ext cx="4541062" cy="226260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8BCC9A0A-7A8A-75C5-80D4-EBADB223EF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2861" y="135789"/>
            <a:ext cx="3042443" cy="304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630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ためカモ学びサイト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可愛いイラストいっぱい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教材作りやお便りにも　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著作権も安心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  <a:hlinkClick r:id="rId2"/>
              </a:rPr>
              <a:t>https://tamekamo.com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発達段階に応じたプリント課題や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その課題のねらいの解説が充実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9" name="図 8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A23A4F15-BE8C-4C6C-66F2-36D864CFBA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9786" y="3484296"/>
            <a:ext cx="5627914" cy="2827604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3F0A7CC7-FCD3-9156-80BE-5D630BE809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3371" y="-36513"/>
            <a:ext cx="3064329" cy="306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082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ダッシュニンの特別支援教材室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Keynote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の教材が充実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おすすめアプリや解説動画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実践報告もダウンロードできる。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en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  <a:hlinkClick r:id="rId2"/>
              </a:rPr>
              <a:t>https://dashnin-kyouzaiko.com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教科別に教材が探せる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A799AEC-1328-E13E-7003-ECD400390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5886" y="365125"/>
            <a:ext cx="2362200" cy="2362200"/>
          </a:xfrm>
          <a:prstGeom prst="rect">
            <a:avLst/>
          </a:prstGeom>
        </p:spPr>
      </p:pic>
      <p:pic>
        <p:nvPicPr>
          <p:cNvPr id="6" name="図 5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84048E3C-6F85-7D13-45E3-97429DEAC6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2077" y="3555236"/>
            <a:ext cx="5629923" cy="315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2412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今日の予定"/>
          <p:cNvSpPr txBox="1">
            <a:spLocks noGrp="1"/>
          </p:cNvSpPr>
          <p:nvPr>
            <p:ph type="title"/>
          </p:nvPr>
        </p:nvSpPr>
        <p:spPr>
          <a:xfrm>
            <a:off x="1700432" y="223062"/>
            <a:ext cx="7804547" cy="1518048"/>
          </a:xfrm>
          <a:prstGeom prst="rect">
            <a:avLst/>
          </a:prstGeom>
        </p:spPr>
        <p:txBody>
          <a:bodyPr/>
          <a:lstStyle/>
          <a:p>
            <a:r>
              <a:rPr dirty="0" err="1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今日の予定</a:t>
            </a:r>
            <a:endParaRPr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  <p:sp>
        <p:nvSpPr>
          <p:cNvPr id="158" name="１、障害って？…"/>
          <p:cNvSpPr txBox="1"/>
          <p:nvPr/>
        </p:nvSpPr>
        <p:spPr>
          <a:xfrm>
            <a:off x="1473309" y="1431423"/>
            <a:ext cx="9245381" cy="2341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/>
          <a:p>
            <a:pPr algn="l">
              <a:defRPr sz="5900"/>
            </a:pPr>
            <a:endParaRPr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endParaRPr lang="en-US"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endParaRPr lang="en-US"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r>
              <a:rPr lang="en-US" sz="2950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２、おすすめサイト紹介</a:t>
            </a:r>
          </a:p>
          <a:p>
            <a:pPr algn="l">
              <a:defRPr sz="5900"/>
            </a:pPr>
            <a:endParaRPr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1914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吹き出し"/>
          <p:cNvSpPr/>
          <p:nvPr/>
        </p:nvSpPr>
        <p:spPr>
          <a:xfrm>
            <a:off x="2325265" y="70600"/>
            <a:ext cx="7033141" cy="3720053"/>
          </a:xfrm>
          <a:prstGeom prst="wedgeEllipseCallout">
            <a:avLst>
              <a:gd name="adj1" fmla="val 30501"/>
              <a:gd name="adj2" fmla="val 51850"/>
            </a:avLst>
          </a:prstGeom>
          <a:solidFill>
            <a:schemeClr val="accent1">
              <a:lumMod val="60000"/>
              <a:lumOff val="40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000">
                <a:solidFill>
                  <a:srgbClr val="FFFFFF"/>
                </a:solidFill>
                <a:latin typeface="+mn-lt"/>
                <a:ea typeface="+mn-ea"/>
                <a:cs typeface="+mn-cs"/>
                <a:sym typeface="ヒラギノ角ゴ ProN W3"/>
              </a:defRPr>
            </a:pPr>
            <a:endParaRPr sz="1500"/>
          </a:p>
        </p:txBody>
      </p:sp>
      <p:sp>
        <p:nvSpPr>
          <p:cNvPr id="326" name="ご静聴…"/>
          <p:cNvSpPr txBox="1">
            <a:spLocks noGrp="1"/>
          </p:cNvSpPr>
          <p:nvPr>
            <p:ph type="title"/>
          </p:nvPr>
        </p:nvSpPr>
        <p:spPr>
          <a:xfrm>
            <a:off x="3314279" y="1351217"/>
            <a:ext cx="8534144" cy="1518047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332720">
              <a:defRPr sz="9072"/>
            </a:pPr>
            <a:r>
              <a:rPr sz="6600" dirty="0" err="1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ありがとう</a:t>
            </a:r>
            <a:br>
              <a:rPr lang="en-US" sz="6600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</a:br>
            <a:r>
              <a:rPr sz="6600" dirty="0" err="1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ございました</a:t>
            </a:r>
            <a:endParaRPr sz="6600" dirty="0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  <p:pic>
        <p:nvPicPr>
          <p:cNvPr id="327" name="IMG_1260.PNG" descr="IMG_126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7580" y="2992625"/>
            <a:ext cx="3246508" cy="43391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おまけ"/>
          <p:cNvSpPr txBox="1">
            <a:spLocks noGrp="1"/>
          </p:cNvSpPr>
          <p:nvPr>
            <p:ph type="title"/>
          </p:nvPr>
        </p:nvSpPr>
        <p:spPr>
          <a:xfrm>
            <a:off x="2398604" y="193484"/>
            <a:ext cx="7804548" cy="151804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sz="8800" dirty="0" err="1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おまけ</a:t>
            </a:r>
            <a:endParaRPr sz="8800" dirty="0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  <p:sp>
        <p:nvSpPr>
          <p:cNvPr id="2" name="１、障害って？…">
            <a:extLst>
              <a:ext uri="{FF2B5EF4-FFF2-40B4-BE49-F238E27FC236}">
                <a16:creationId xmlns:a16="http://schemas.microsoft.com/office/drawing/2014/main" id="{49A6F5F5-7DEB-4052-3170-85B1F019DA73}"/>
              </a:ext>
            </a:extLst>
          </p:cNvPr>
          <p:cNvSpPr txBox="1"/>
          <p:nvPr/>
        </p:nvSpPr>
        <p:spPr>
          <a:xfrm>
            <a:off x="1212053" y="1949876"/>
            <a:ext cx="9245381" cy="37038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/>
          <a:p>
            <a:pPr algn="l">
              <a:defRPr sz="5900"/>
            </a:pPr>
            <a:r>
              <a:rPr lang="en-US" sz="2950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・</a:t>
            </a:r>
            <a:r>
              <a:rPr lang="en-US" sz="2950" dirty="0" err="1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なぜICT活用</a:t>
            </a:r>
            <a:r>
              <a:rPr lang="en-US" sz="2950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？</a:t>
            </a:r>
          </a:p>
          <a:p>
            <a:pPr algn="l">
              <a:defRPr sz="5900"/>
            </a:pPr>
            <a:endParaRPr lang="en-US"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r>
              <a:rPr lang="en-US" sz="2950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・</a:t>
            </a:r>
            <a:r>
              <a:rPr lang="en-US" sz="2950" dirty="0" err="1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情報モラルの大切な話</a:t>
            </a:r>
            <a:endParaRPr lang="en-US"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endParaRPr lang="en-US"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r>
              <a:rPr lang="en-US" sz="2950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・</a:t>
            </a:r>
            <a:r>
              <a:rPr lang="en-US" sz="2950" dirty="0" err="1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おすすめ書籍</a:t>
            </a:r>
            <a:endParaRPr lang="en-US"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endParaRPr lang="en-US"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r>
              <a:rPr lang="en-US" sz="2950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・</a:t>
            </a:r>
            <a:r>
              <a:rPr lang="en-US" sz="2950" dirty="0" err="1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おすすめアプリ一覧</a:t>
            </a:r>
            <a:endParaRPr lang="en-US"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endParaRPr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なぜ</a:t>
            </a:r>
            <a:r>
              <a:rPr kumimoji="1" lang="en-US" altLang="ja-JP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ICT</a:t>
            </a:r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活用？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今日、どんなことに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ICT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機器を使用しましたか？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インターネットで調べ物、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SNS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で情報交換、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AI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で仕事効率化、写真、カレンダーでリマインド、地図アプリで検索、お店の予約・・・人によって使い方は違う。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その人にとって最適な使い方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子どもたちにとっても、同じ。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374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今日の予定"/>
          <p:cNvSpPr txBox="1">
            <a:spLocks noGrp="1"/>
          </p:cNvSpPr>
          <p:nvPr>
            <p:ph type="title"/>
          </p:nvPr>
        </p:nvSpPr>
        <p:spPr>
          <a:xfrm>
            <a:off x="1700432" y="223062"/>
            <a:ext cx="7804547" cy="1518048"/>
          </a:xfrm>
          <a:prstGeom prst="rect">
            <a:avLst/>
          </a:prstGeom>
        </p:spPr>
        <p:txBody>
          <a:bodyPr/>
          <a:lstStyle/>
          <a:p>
            <a:r>
              <a:rPr dirty="0" err="1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今日の予定</a:t>
            </a:r>
            <a:endParaRPr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  <p:sp>
        <p:nvSpPr>
          <p:cNvPr id="158" name="１、障害って？…"/>
          <p:cNvSpPr txBox="1"/>
          <p:nvPr/>
        </p:nvSpPr>
        <p:spPr>
          <a:xfrm>
            <a:off x="1247679" y="2180922"/>
            <a:ext cx="9245381" cy="1888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/>
          <a:p>
            <a:pPr algn="l">
              <a:defRPr sz="5900"/>
            </a:pPr>
            <a:r>
              <a:rPr lang="en-US" sz="2950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１、おすすめアプリ紹介</a:t>
            </a:r>
          </a:p>
          <a:p>
            <a:pPr algn="l">
              <a:defRPr sz="5900"/>
            </a:pPr>
            <a:endParaRPr lang="en-US"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  <a:p>
            <a:pPr algn="l">
              <a:defRPr sz="5900"/>
            </a:pPr>
            <a:r>
              <a:rPr lang="en-US" sz="2950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２、おすすめサイト紹介</a:t>
            </a:r>
          </a:p>
          <a:p>
            <a:pPr algn="l">
              <a:defRPr sz="5900"/>
            </a:pPr>
            <a:endParaRPr sz="2950" dirty="0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2218823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なぜ</a:t>
            </a:r>
            <a:r>
              <a:rPr kumimoji="1" lang="en-US" altLang="ja-JP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ICT</a:t>
            </a:r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活用？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ICT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機器を活用することで心身機能を拡張することが可能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困難さを軽減したり、学習にアクセスしやすくなったり、創造力を発揮したりすることができる。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学習指導要領の中にも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ICT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機器の活用についての記載がある。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将来子どもたちが一切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ICT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機器に触れない・・・想像できない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だからこそ、学校段階で経験を積むこと、スキルを身につけて欲しい</a:t>
            </a:r>
          </a:p>
        </p:txBody>
      </p:sp>
    </p:spTree>
    <p:extLst>
      <p:ext uri="{BB962C8B-B14F-4D97-AF65-F5344CB8AC3E}">
        <p14:creationId xmlns:p14="http://schemas.microsoft.com/office/powerpoint/2010/main" val="20611344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なぜ</a:t>
            </a:r>
            <a:r>
              <a:rPr kumimoji="1" lang="en-US" altLang="ja-JP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ICT</a:t>
            </a:r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活用？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37390"/>
          </a:xfrm>
        </p:spPr>
        <p:txBody>
          <a:bodyPr>
            <a:normAutofit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でも、</a:t>
            </a: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ICT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機器は万能ではない。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ICT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機器にできること、できないこと　の見極めが重要。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将来を見据えた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ICT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機器の活用を考える。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10466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情報モラルの大切な話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恐怖をあおって「禁止」ばかり伝えていませんか？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目標は「善き使い手」になること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積極的に、適切に利活用する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自分で（大人と一緒に）決めて、使うことができる。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困った時に、すぐに相談できる（＊隠すと被害が拡大）</a:t>
            </a:r>
          </a:p>
        </p:txBody>
      </p:sp>
    </p:spTree>
    <p:extLst>
      <p:ext uri="{BB962C8B-B14F-4D97-AF65-F5344CB8AC3E}">
        <p14:creationId xmlns:p14="http://schemas.microsoft.com/office/powerpoint/2010/main" val="3995473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情報モラルの大切な話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まずは、端末を自分のものにする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持ち運び、充電が自分でできる。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壁紙やキーボードを自分仕様に変更する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「おしまい」の練習をする。＊使わない時にどこに、どう置くか（カバーを閉じる、机の中にしまう）</a:t>
            </a:r>
          </a:p>
        </p:txBody>
      </p:sp>
    </p:spTree>
    <p:extLst>
      <p:ext uri="{BB962C8B-B14F-4D97-AF65-F5344CB8AC3E}">
        <p14:creationId xmlns:p14="http://schemas.microsoft.com/office/powerpoint/2010/main" val="443461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情報モラルの大切な話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持ち運び「赤ちゃんだっこ（</a:t>
            </a:r>
            <a:r>
              <a:rPr lang="en" altLang="ja-JP" sz="2800" b="0" i="0" u="none" strike="noStrike" dirty="0">
                <a:solidFill>
                  <a:srgbClr val="050505"/>
                </a:solidFill>
                <a:effectLst/>
                <a:latin typeface="メイリオ" panose="020B0604030504040204" pitchFamily="34" charset="-128"/>
                <a:ea typeface="メイリオ" panose="020B0604030504040204" pitchFamily="34" charset="-128"/>
              </a:rPr>
              <a:t>©︎2020 KANGAERU,LLC.</a:t>
            </a:r>
            <a:r>
              <a:rPr lang="en" altLang="ja-JP" sz="2800" b="0" i="0" u="none" strike="noStrike" dirty="0">
                <a:solidFill>
                  <a:srgbClr val="000000"/>
                </a:solidFill>
                <a:effectLst/>
                <a:latin typeface="メイリオ" panose="020B0604030504040204" pitchFamily="34" charset="-128"/>
                <a:ea typeface="メイリオ" panose="020B0604030504040204" pitchFamily="34" charset="-128"/>
              </a:rPr>
              <a:t> 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）」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合同会社「かんがえる」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HP</a:t>
            </a:r>
          </a:p>
          <a:p>
            <a:pPr marL="0" indent="0">
              <a:buNone/>
            </a:pP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  <a:hlinkClick r:id="rId2"/>
              </a:rPr>
              <a:t>https://www.thinkrana.com/kangaeru-giga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5554C1C1-F84C-5A76-23A0-445BB32453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685414"/>
            <a:ext cx="5009596" cy="2807461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616FEED-C7C3-3AAA-3CD9-AF31447412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476" y="3560154"/>
            <a:ext cx="4991043" cy="280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7214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情報モラルの大切な話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基本的な操作スキルの習得を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iPad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ミッションズ」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Teach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U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  <a:hlinkClick r:id="rId2"/>
              </a:rPr>
              <a:t>https://musashi.educ.kumamoto-u.ac.jp/download/11001-2/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先生と一緒にできる→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人でできる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人でできることを増やす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7" name="図 6" descr="ダイアグラム, カレンダー&#10;&#10;自動的に生成された説明">
            <a:extLst>
              <a:ext uri="{FF2B5EF4-FFF2-40B4-BE49-F238E27FC236}">
                <a16:creationId xmlns:a16="http://schemas.microsoft.com/office/drawing/2014/main" id="{FA4BD688-2676-F569-033B-40B4939DF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3113" y="3429000"/>
            <a:ext cx="2381171" cy="343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4081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情報モラルの大切な話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約束を自分で（大人と一緒に）決める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実態に応じて　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うまくできなかった時に、振り返る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状況に合わせてアップデートする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ご家庭と共有する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20085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5E40533E-2DEE-A753-591E-AF6F76FDF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555" y="182562"/>
            <a:ext cx="11542889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3871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474163-EEC9-400B-3917-79DD21298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9675" y="527463"/>
            <a:ext cx="4017464" cy="1518048"/>
          </a:xfrm>
        </p:spPr>
        <p:txBody>
          <a:bodyPr>
            <a:normAutofit/>
          </a:bodyPr>
          <a:lstStyle/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おすすめ</a:t>
            </a:r>
            <a:b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</a:b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アプリ　一覧</a:t>
            </a: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B965568-A61B-183C-F0BE-FBB7780A5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479586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016466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こんなんやってます"/>
          <p:cNvSpPr txBox="1">
            <a:spLocks noGrp="1"/>
          </p:cNvSpPr>
          <p:nvPr>
            <p:ph type="title"/>
          </p:nvPr>
        </p:nvSpPr>
        <p:spPr>
          <a:xfrm>
            <a:off x="2193727" y="8930"/>
            <a:ext cx="7804547" cy="1518048"/>
          </a:xfrm>
          <a:prstGeom prst="rect">
            <a:avLst/>
          </a:prstGeom>
        </p:spPr>
        <p:txBody>
          <a:bodyPr/>
          <a:lstStyle/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こんなんやってます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330" name="よければ使ってね・・・＃特別支援教育が特別じゃなくなる日を"/>
          <p:cNvSpPr txBox="1"/>
          <p:nvPr/>
        </p:nvSpPr>
        <p:spPr>
          <a:xfrm>
            <a:off x="2199291" y="6392460"/>
            <a:ext cx="7881966" cy="3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4200"/>
            </a:lvl1pPr>
          </a:lstStyle>
          <a:p>
            <a:r>
              <a:rPr sz="2100"/>
              <a:t>よければ使ってね・・・＃特別支援教育が特別じゃなくなる日を</a:t>
            </a:r>
          </a:p>
        </p:txBody>
      </p:sp>
      <p:pic>
        <p:nvPicPr>
          <p:cNvPr id="331" name="FullSizeRender.jpg" descr="FullSizeRend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7" y="1148985"/>
            <a:ext cx="3647167" cy="5170759"/>
          </a:xfrm>
          <a:prstGeom prst="rect">
            <a:avLst/>
          </a:prstGeom>
          <a:ln w="12700">
            <a:miter lim="400000"/>
          </a:ln>
        </p:spPr>
      </p:pic>
      <p:sp>
        <p:nvSpPr>
          <p:cNvPr id="332" name="YouTube ダッシュニン チャンネル"/>
          <p:cNvSpPr txBox="1"/>
          <p:nvPr/>
        </p:nvSpPr>
        <p:spPr>
          <a:xfrm>
            <a:off x="5688843" y="1272496"/>
            <a:ext cx="4448334" cy="3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4200"/>
            </a:lvl1pPr>
          </a:lstStyle>
          <a:p>
            <a:r>
              <a:rPr sz="2100"/>
              <a:t>YouTube ダッシュニン　チャンネル</a:t>
            </a:r>
          </a:p>
        </p:txBody>
      </p:sp>
      <p:sp>
        <p:nvSpPr>
          <p:cNvPr id="333" name="「障害」について…"/>
          <p:cNvSpPr txBox="1"/>
          <p:nvPr/>
        </p:nvSpPr>
        <p:spPr>
          <a:xfrm>
            <a:off x="6356056" y="1971250"/>
            <a:ext cx="1918795" cy="4876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ヒラギノ角ゴ ProN W3"/>
              </a:defRPr>
            </a:pPr>
            <a:r>
              <a:rPr sz="900"/>
              <a:t>「障害」について</a:t>
            </a:r>
          </a:p>
          <a:p>
            <a:pPr>
              <a:defRPr>
                <a:latin typeface="+mn-lt"/>
                <a:ea typeface="+mn-ea"/>
                <a:cs typeface="+mn-cs"/>
                <a:sym typeface="ヒラギノ角ゴ ProN W3"/>
              </a:defRPr>
            </a:pPr>
            <a:r>
              <a:rPr sz="900"/>
              <a:t>「特別支援教育×○○」をテーマに</a:t>
            </a:r>
          </a:p>
          <a:p>
            <a:pPr>
              <a:defRPr>
                <a:latin typeface="+mn-lt"/>
                <a:ea typeface="+mn-ea"/>
                <a:cs typeface="+mn-cs"/>
                <a:sym typeface="ヒラギノ角ゴ ProN W3"/>
              </a:defRPr>
            </a:pPr>
            <a:r>
              <a:rPr sz="900"/>
              <a:t>ラジオ形式で配信</a:t>
            </a:r>
          </a:p>
        </p:txBody>
      </p:sp>
      <p:sp>
        <p:nvSpPr>
          <p:cNvPr id="334" name="HP『ダッシュニンの特別支援教材室』"/>
          <p:cNvSpPr txBox="1"/>
          <p:nvPr/>
        </p:nvSpPr>
        <p:spPr>
          <a:xfrm>
            <a:off x="5610433" y="5058727"/>
            <a:ext cx="4759316" cy="3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4200"/>
            </a:lvl1pPr>
          </a:lstStyle>
          <a:p>
            <a:r>
              <a:rPr sz="2100"/>
              <a:t>HP『ダッシュニンの特別支援教材室』</a:t>
            </a:r>
          </a:p>
        </p:txBody>
      </p:sp>
      <p:sp>
        <p:nvSpPr>
          <p:cNvPr id="335" name="特別支援教育に関する教材や、研修資料、…"/>
          <p:cNvSpPr txBox="1"/>
          <p:nvPr/>
        </p:nvSpPr>
        <p:spPr>
          <a:xfrm>
            <a:off x="6017322" y="5748676"/>
            <a:ext cx="2265044" cy="349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ヒラギノ角ゴ ProN W3"/>
              </a:defRPr>
            </a:pPr>
            <a:r>
              <a:rPr sz="900"/>
              <a:t>特別支援教育に関する教材や、研修資料、</a:t>
            </a:r>
          </a:p>
          <a:p>
            <a:pPr>
              <a:defRPr>
                <a:latin typeface="+mn-lt"/>
                <a:ea typeface="+mn-ea"/>
                <a:cs typeface="+mn-cs"/>
                <a:sym typeface="ヒラギノ角ゴ ProN W3"/>
              </a:defRPr>
            </a:pPr>
            <a:r>
              <a:rPr sz="900"/>
              <a:t>役立つアプリなどを紹介</a:t>
            </a:r>
          </a:p>
        </p:txBody>
      </p:sp>
      <p:sp>
        <p:nvSpPr>
          <p:cNvPr id="336" name="Youtube『大阪府立西浦支援学校 地域支援室チャンネル"/>
          <p:cNvSpPr txBox="1"/>
          <p:nvPr/>
        </p:nvSpPr>
        <p:spPr>
          <a:xfrm>
            <a:off x="4419084" y="3016102"/>
            <a:ext cx="7016344" cy="3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4200"/>
            </a:lvl1pPr>
          </a:lstStyle>
          <a:p>
            <a:r>
              <a:rPr sz="2100"/>
              <a:t>Youtube『大阪府立西浦支援学校　地域支援室チャンネル</a:t>
            </a:r>
          </a:p>
        </p:txBody>
      </p:sp>
      <p:sp>
        <p:nvSpPr>
          <p:cNvPr id="337" name="大阪府立西浦支援学校 地域支援室公式チャンネル…"/>
          <p:cNvSpPr txBox="1"/>
          <p:nvPr/>
        </p:nvSpPr>
        <p:spPr>
          <a:xfrm>
            <a:off x="5406158" y="3730192"/>
            <a:ext cx="2726708" cy="4876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ヒラギノ角ゴ ProN W3"/>
              </a:defRPr>
            </a:pPr>
            <a:r>
              <a:rPr sz="900"/>
              <a:t>大阪府立西浦支援学校　地域支援室公式チャンネル</a:t>
            </a:r>
          </a:p>
          <a:p>
            <a:pPr>
              <a:defRPr>
                <a:latin typeface="+mn-lt"/>
                <a:ea typeface="+mn-ea"/>
                <a:cs typeface="+mn-cs"/>
                <a:sym typeface="ヒラギノ角ゴ ProN W3"/>
              </a:defRPr>
            </a:pPr>
            <a:r>
              <a:rPr sz="900"/>
              <a:t>研修動画</a:t>
            </a:r>
          </a:p>
          <a:p>
            <a:pPr>
              <a:defRPr>
                <a:latin typeface="+mn-lt"/>
                <a:ea typeface="+mn-ea"/>
                <a:cs typeface="+mn-cs"/>
                <a:sym typeface="ヒラギノ角ゴ ProN W3"/>
              </a:defRPr>
            </a:pPr>
            <a:r>
              <a:rPr sz="900"/>
              <a:t>貸出教材紹介など</a:t>
            </a:r>
          </a:p>
        </p:txBody>
      </p:sp>
      <p:pic>
        <p:nvPicPr>
          <p:cNvPr id="338" name="地域支援チャンネルQR.png" descr="地域支援チャンネルQ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1203" y="3556099"/>
            <a:ext cx="1066021" cy="106602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9" name="ダッシュニン チャンネルQR.png" descr="ダッシュニン チャンネルQ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4848" y="1596763"/>
            <a:ext cx="1098730" cy="1098729"/>
          </a:xfrm>
          <a:prstGeom prst="rect">
            <a:avLst/>
          </a:prstGeom>
          <a:ln w="12700">
            <a:miter lim="400000"/>
          </a:ln>
        </p:spPr>
      </p:pic>
      <p:pic>
        <p:nvPicPr>
          <p:cNvPr id="340" name="dashninqr.png" descr="dashninq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4848" y="5176747"/>
            <a:ext cx="1098730" cy="109872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ここからのお願い！！</a:t>
            </a:r>
            <a:endParaRPr kumimoji="1" lang="ja-JP" altLang="en-US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これから、いくつかアプリを紹介します。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ご自身の担当されている児童・生徒、授業を思い浮かべてみてください。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聴きながら、「これは◻︎◻︎さんに使える」「これは○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○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の授業に活かせそうだ」と考えていただけると嬉しいです。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この研修の最後に実際に１つ（以上）教材や授業・支援のアイデア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が浮かんでいれば嬉しいです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965555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92E017-17DE-DBB8-B425-0BEFAFAC3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よろしければ</a:t>
            </a:r>
          </a:p>
        </p:txBody>
      </p:sp>
      <p:pic>
        <p:nvPicPr>
          <p:cNvPr id="1026" name="Picture 2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848403C9-45A9-BBDC-5A82-ADF3A8D03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22" y="1337232"/>
            <a:ext cx="3901599" cy="552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FE99BC6-7E17-B142-6F41-F08AC4BFA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072" y="3212745"/>
            <a:ext cx="2032000" cy="203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タイトル 1">
            <a:extLst>
              <a:ext uri="{FF2B5EF4-FFF2-40B4-BE49-F238E27FC236}">
                <a16:creationId xmlns:a16="http://schemas.microsoft.com/office/drawing/2014/main" id="{0490AACD-094A-4235-3549-E96DE2963789}"/>
              </a:ext>
            </a:extLst>
          </p:cNvPr>
          <p:cNvSpPr txBox="1">
            <a:spLocks/>
          </p:cNvSpPr>
          <p:nvPr/>
        </p:nvSpPr>
        <p:spPr>
          <a:xfrm>
            <a:off x="3978474" y="1696641"/>
            <a:ext cx="7804547" cy="1518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normAutofit fontScale="92500" lnSpcReduction="10000"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ヒラギノ角ゴ ProN W3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ヒラギノ角ゴ ProN W3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ヒラギノ角ゴ ProN W3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ヒラギノ角ゴ ProN W3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ヒラギノ角ゴ ProN W3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ヒラギノ角ゴ ProN W3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ヒラギノ角ゴ ProN W3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ヒラギノ角ゴ ProN W3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ヒラギノ角ゴ ProN W3"/>
              </a:defRPr>
            </a:lvl9pPr>
          </a:lstStyle>
          <a:p>
            <a:pPr hangingPunct="1"/>
            <a:r>
              <a:rPr lang="en-US" altLang="ja-JP" sz="5600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ICT</a:t>
            </a:r>
            <a:r>
              <a:rPr lang="ja-JP" altLang="en-US" sz="5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作品コンテスト</a:t>
            </a:r>
            <a:endParaRPr lang="en-US" altLang="ja-JP" sz="560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hangingPunct="1"/>
            <a:r>
              <a:rPr lang="ja-JP" altLang="en-US" sz="560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参加しませんか？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881892E-4EAA-200B-72F5-049A415B653F}"/>
              </a:ext>
            </a:extLst>
          </p:cNvPr>
          <p:cNvSpPr txBox="1"/>
          <p:nvPr/>
        </p:nvSpPr>
        <p:spPr>
          <a:xfrm>
            <a:off x="4693920" y="5244745"/>
            <a:ext cx="6522720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" altLang="ja-JP" sz="3000" u="sng" dirty="0">
                <a:solidFill>
                  <a:srgbClr val="0097A7"/>
                </a:solidFill>
                <a:latin typeface="Arial" panose="020B0604020202020204" pitchFamily="34" charset="0"/>
                <a:hlinkClick r:id="rId4"/>
              </a:rPr>
              <a:t>https://sites.google.com/view/sig-se-ictcontest/%E3%83%9B%E3%83%BC%E3%83%A0</a:t>
            </a:r>
            <a:endParaRPr lang="ja-JP" altLang="en-US" sz="3000"/>
          </a:p>
        </p:txBody>
      </p:sp>
    </p:spTree>
    <p:extLst>
      <p:ext uri="{BB962C8B-B14F-4D97-AF65-F5344CB8AC3E}">
        <p14:creationId xmlns:p14="http://schemas.microsoft.com/office/powerpoint/2010/main" val="357436973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ICT</a:t>
            </a:r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機器を活用するコツ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9293"/>
            <a:ext cx="10515600" cy="5174265"/>
          </a:xfrm>
        </p:spPr>
        <p:txBody>
          <a:bodyPr>
            <a:normAutofit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まずは「使ってみる」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うまくいくことばかりではないけれど・・・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使わなければ、絶対に進みません。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そこで、今回は２学期のスタートと同時に１つ（以上）使えるものを持って帰ってもらいたいと思っています。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せっかく、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知ったら</a:t>
            </a: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、使ってみたくないですか？？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5117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アプリ等を選ぶ基準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0077"/>
            <a:ext cx="10515600" cy="5433992"/>
          </a:xfrm>
        </p:spPr>
        <p:txBody>
          <a:bodyPr>
            <a:normAutofit lnSpcReduction="10000"/>
          </a:bodyPr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まずは「無料」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＊いきなり有料はハードル高い、保護者に勧めやすい（家庭でも使える）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タブレット型端末に最初から入っているもの（標準アプリ）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＊サービス終了のリスク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そのアプリが、将来も使えるか？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＊学校の間だけも良いけれど・・・。それを理解した上で使う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◎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が付いているものはネット環境なしで使えます。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1565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カメラ　</a:t>
            </a:r>
            <a:r>
              <a:rPr kumimoji="1" lang="en-US" altLang="ja-JP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◎</a:t>
            </a:r>
            <a:endParaRPr kumimoji="1" lang="ja-JP" altLang="en-US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操作が単純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見えないものを見える化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記憶の代替、記録として最適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汚れを見える化した清潔に関する指導（</a:t>
            </a: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ICT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夢コンテスト）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en-US" altLang="ja-JP" dirty="0">
                <a:latin typeface="UD Digi Kyokasho N-R" panose="02020400000000000000" pitchFamily="49" charset="-128"/>
                <a:ea typeface="UD Digi Kyokasho N-R" panose="02020400000000000000" pitchFamily="49" charset="-128"/>
                <a:hlinkClick r:id="rId2"/>
              </a:rPr>
              <a:t>https://dashnin-kyouzaiko.com/2020/04/10/tearaisenka/</a:t>
            </a: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B5F2B1F-72BD-E8F5-0BB3-16ABD1769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8642" y="966952"/>
            <a:ext cx="4775638" cy="3581728"/>
          </a:xfrm>
          <a:prstGeom prst="rect">
            <a:avLst/>
          </a:prstGeom>
        </p:spPr>
      </p:pic>
      <p:pic>
        <p:nvPicPr>
          <p:cNvPr id="6" name="図 5" descr="草 が含まれている画像&#10;&#10;自動的に生成された説明">
            <a:extLst>
              <a:ext uri="{FF2B5EF4-FFF2-40B4-BE49-F238E27FC236}">
                <a16:creationId xmlns:a16="http://schemas.microsoft.com/office/drawing/2014/main" id="{6DB39DBF-D72C-7786-DB9B-4FE9EDC170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416" t="11297" r="21143" b="23047"/>
          <a:stretch/>
        </p:blipFill>
        <p:spPr>
          <a:xfrm>
            <a:off x="5063359" y="365125"/>
            <a:ext cx="1480322" cy="152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491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写真　</a:t>
            </a:r>
            <a:r>
              <a:rPr kumimoji="1" lang="en-US" altLang="ja-JP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◎</a:t>
            </a:r>
            <a:endParaRPr kumimoji="1" lang="ja-JP" altLang="en-US">
              <a:latin typeface="UD Digi Kyokasho N-B" panose="02020700000000000000" pitchFamily="49" charset="-128"/>
              <a:ea typeface="UD Digi Kyokasho N-B" panose="02020700000000000000" pitchFamily="49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撮った写真に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文字やマークアップ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説明を加えたり、強調したり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お絵描きして作品作りも！！</a:t>
            </a:r>
          </a:p>
        </p:txBody>
      </p:sp>
      <p:pic>
        <p:nvPicPr>
          <p:cNvPr id="5" name="図 4" descr="アプリケーション が含まれている画像&#10;&#10;自動的に生成された説明">
            <a:extLst>
              <a:ext uri="{FF2B5EF4-FFF2-40B4-BE49-F238E27FC236}">
                <a16:creationId xmlns:a16="http://schemas.microsoft.com/office/drawing/2014/main" id="{25F1A559-A690-6FA0-DCAD-25A5C87CF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1439" y="46929"/>
            <a:ext cx="2067170" cy="2548566"/>
          </a:xfrm>
          <a:prstGeom prst="rect">
            <a:avLst/>
          </a:prstGeom>
        </p:spPr>
      </p:pic>
      <p:pic>
        <p:nvPicPr>
          <p:cNvPr id="7" name="図 6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E897F63F-7560-FD94-099A-8274B203E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2840" y="3253636"/>
            <a:ext cx="4785813" cy="334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65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FBEE5-D59E-D6D2-CE44-9773810A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メモ　◎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1D49-7A06-B8CE-0938-C3BF82BF9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お絵描きしたり、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メモしたり、お絵描きしたり、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撮った写真を貼り付けることも！！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kumimoji="1"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描いた絵を残しておける。</a:t>
            </a:r>
            <a:endParaRPr kumimoji="1"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endParaRPr lang="en-US" altLang="ja-JP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marL="0" indent="0">
              <a:buNone/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懇談で見てもらうことも</a:t>
            </a:r>
            <a:endParaRPr kumimoji="1" lang="ja-JP" altLang="en-US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5" name="図 4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A9AC69A2-E57E-5CEB-9825-5B02566E5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4549" y="150302"/>
            <a:ext cx="1670765" cy="1828810"/>
          </a:xfrm>
          <a:prstGeom prst="rect">
            <a:avLst/>
          </a:prstGeom>
        </p:spPr>
      </p:pic>
      <p:pic>
        <p:nvPicPr>
          <p:cNvPr id="7" name="図 6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004C5DBB-5BA1-9980-1122-50E8D1D22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339" y="3090809"/>
            <a:ext cx="3547500" cy="361688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10424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1350</Words>
  <Application>Microsoft Macintosh PowerPoint</Application>
  <PresentationFormat>ワイド画面</PresentationFormat>
  <Paragraphs>283</Paragraphs>
  <Slides>40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40</vt:i4>
      </vt:variant>
    </vt:vector>
  </HeadingPairs>
  <TitlesOfParts>
    <vt:vector size="49" baseType="lpstr">
      <vt:lpstr>UD Digi Kyokasho N-B</vt:lpstr>
      <vt:lpstr>UD Digi Kyokasho N-R</vt:lpstr>
      <vt:lpstr>UD Digi Kyokasho NP-B</vt:lpstr>
      <vt:lpstr>ヒラギノ角ゴ ProN W3</vt:lpstr>
      <vt:lpstr>メイリオ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今日の予定</vt:lpstr>
      <vt:lpstr>ここからのお願い！！</vt:lpstr>
      <vt:lpstr>ICT機器を活用するコツ</vt:lpstr>
      <vt:lpstr>アプリ等を選ぶ基準</vt:lpstr>
      <vt:lpstr>カメラ　◎</vt:lpstr>
      <vt:lpstr>写真　◎</vt:lpstr>
      <vt:lpstr>メモ　◎</vt:lpstr>
      <vt:lpstr>Googleマップ</vt:lpstr>
      <vt:lpstr>Keynote　◎</vt:lpstr>
      <vt:lpstr>ビジョン・パーク</vt:lpstr>
      <vt:lpstr>Jigsaw Box　◎</vt:lpstr>
      <vt:lpstr>ねずみタイマー・絵カードタイマー　◎</vt:lpstr>
      <vt:lpstr>こえキャッチ・dbメーター　◎</vt:lpstr>
      <vt:lpstr>えこみゅ　◎</vt:lpstr>
      <vt:lpstr>棒読み　◎</vt:lpstr>
      <vt:lpstr>はみがき勇者　◎</vt:lpstr>
      <vt:lpstr>Active arcade</vt:lpstr>
      <vt:lpstr>Viscuit</vt:lpstr>
      <vt:lpstr>Canva</vt:lpstr>
      <vt:lpstr>今日の予定</vt:lpstr>
      <vt:lpstr>Teach U</vt:lpstr>
      <vt:lpstr>ためカモ学びサイト</vt:lpstr>
      <vt:lpstr>ダッシュニンの特別支援教材室</vt:lpstr>
      <vt:lpstr>今日の予定</vt:lpstr>
      <vt:lpstr>ありがとう ございました</vt:lpstr>
      <vt:lpstr>おまけ</vt:lpstr>
      <vt:lpstr>なぜICT活用？</vt:lpstr>
      <vt:lpstr>なぜICT活用？</vt:lpstr>
      <vt:lpstr>なぜICT活用？</vt:lpstr>
      <vt:lpstr>情報モラルの大切な話</vt:lpstr>
      <vt:lpstr>情報モラルの大切な話</vt:lpstr>
      <vt:lpstr>情報モラルの大切な話</vt:lpstr>
      <vt:lpstr>情報モラルの大切な話</vt:lpstr>
      <vt:lpstr>情報モラルの大切な話</vt:lpstr>
      <vt:lpstr>PowerPoint プレゼンテーション</vt:lpstr>
      <vt:lpstr>おすすめ アプリ　一覧</vt:lpstr>
      <vt:lpstr>こんなんやってます</vt:lpstr>
      <vt:lpstr>よろしければ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一宏 樋井</dc:creator>
  <cp:lastModifiedBy>一宏 樋井</cp:lastModifiedBy>
  <cp:revision>7</cp:revision>
  <dcterms:created xsi:type="dcterms:W3CDTF">2024-07-03T02:25:40Z</dcterms:created>
  <dcterms:modified xsi:type="dcterms:W3CDTF">2024-07-29T04:59:31Z</dcterms:modified>
</cp:coreProperties>
</file>