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14"/>
          </p:nvPr>
        </p:nvSpPr>
        <p:spPr>
          <a:xfrm>
            <a:off x="1270000" y="4308686"/>
            <a:ext cx="10464800" cy="6096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イメージ"/>
          <p:cNvSpPr/>
          <p:nvPr>
            <p:ph type="pic" idx="13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イメージ"/>
          <p:cNvSpPr/>
          <p:nvPr>
            <p:ph type="pic" idx="13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イメージ"/>
          <p:cNvSpPr/>
          <p:nvPr>
            <p:ph type="pic" idx="13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イメージ"/>
          <p:cNvSpPr/>
          <p:nvPr>
            <p:ph type="pic" idx="13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イメージ"/>
          <p:cNvSpPr/>
          <p:nvPr>
            <p:ph type="pic" sz="quarter" idx="13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イメージ"/>
          <p:cNvSpPr/>
          <p:nvPr>
            <p:ph type="pic" sz="quarter" idx="14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イメージ"/>
          <p:cNvSpPr/>
          <p:nvPr>
            <p:ph type="pic" idx="15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city.habikino.lg.jp/soshiki/shichou/kikikanrishitsu/handbook/1335.html" TargetMode="External"/><Relationship Id="rId3" Type="http://schemas.openxmlformats.org/officeDocument/2006/relationships/image" Target="../media/image3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どこに逃げるの？…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どこに逃げるの？</a:t>
            </a:r>
          </a:p>
          <a:p>
            <a:pPr/>
            <a:r>
              <a:t>どう逃げるの？</a:t>
            </a:r>
          </a:p>
        </p:txBody>
      </p:sp>
      <p:sp>
        <p:nvSpPr>
          <p:cNvPr id="120" name="ハザードマップを見てみよう"/>
          <p:cNvSpPr txBox="1"/>
          <p:nvPr>
            <p:ph type="subTitle" sz="quarter" idx="1"/>
          </p:nvPr>
        </p:nvSpPr>
        <p:spPr>
          <a:xfrm>
            <a:off x="1270000" y="6794500"/>
            <a:ext cx="10464800" cy="1130300"/>
          </a:xfrm>
          <a:prstGeom prst="rect">
            <a:avLst/>
          </a:prstGeom>
        </p:spPr>
        <p:txBody>
          <a:bodyPr/>
          <a:lstStyle/>
          <a:p>
            <a:pPr/>
            <a:r>
              <a:t>ハザードマップを見てみよう</a:t>
            </a:r>
          </a:p>
        </p:txBody>
      </p:sp>
      <p:pic>
        <p:nvPicPr>
          <p:cNvPr id="121" name="1459443.JPG" descr="145944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10985" y="5070524"/>
            <a:ext cx="2921984" cy="20636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ハザードマップってなんだ❓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ハザードマップってなんだ❓</a:t>
            </a:r>
          </a:p>
        </p:txBody>
      </p:sp>
      <p:sp>
        <p:nvSpPr>
          <p:cNvPr id="124" name="災害が起こった時、…"/>
          <p:cNvSpPr txBox="1"/>
          <p:nvPr/>
        </p:nvSpPr>
        <p:spPr>
          <a:xfrm>
            <a:off x="1109414" y="2489199"/>
            <a:ext cx="11258849" cy="6502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4800"/>
            </a:pPr>
            <a:r>
              <a:t>災害が起こった時、</a:t>
            </a:r>
          </a:p>
          <a:p>
            <a:pPr>
              <a:defRPr sz="4800"/>
            </a:pPr>
          </a:p>
          <a:p>
            <a:pPr>
              <a:defRPr sz="4800"/>
            </a:pPr>
            <a:r>
              <a:t>どこが　　危険　　で</a:t>
            </a:r>
          </a:p>
          <a:p>
            <a:pPr>
              <a:defRPr sz="4800"/>
            </a:pPr>
          </a:p>
          <a:p>
            <a:pPr>
              <a:defRPr sz="4800"/>
            </a:pPr>
            <a:r>
              <a:t>どこに　　逃げれば　　良いかを</a:t>
            </a:r>
          </a:p>
          <a:p>
            <a:pPr>
              <a:defRPr sz="4800"/>
            </a:pPr>
          </a:p>
          <a:p>
            <a:pPr>
              <a:defRPr sz="4800"/>
            </a:pPr>
            <a:r>
              <a:t>地図であらわしたもの</a:t>
            </a:r>
          </a:p>
        </p:txBody>
      </p:sp>
      <p:sp>
        <p:nvSpPr>
          <p:cNvPr id="125" name="四角形"/>
          <p:cNvSpPr/>
          <p:nvPr/>
        </p:nvSpPr>
        <p:spPr>
          <a:xfrm>
            <a:off x="5717480" y="4241800"/>
            <a:ext cx="3280322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26" name="四角形"/>
          <p:cNvSpPr/>
          <p:nvPr/>
        </p:nvSpPr>
        <p:spPr>
          <a:xfrm>
            <a:off x="4980880" y="6159500"/>
            <a:ext cx="3280322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見てみよう"/>
          <p:cNvSpPr txBox="1"/>
          <p:nvPr>
            <p:ph type="title"/>
          </p:nvPr>
        </p:nvSpPr>
        <p:spPr>
          <a:xfrm>
            <a:off x="10414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見てみよう</a:t>
            </a:r>
          </a:p>
        </p:txBody>
      </p:sp>
      <p:pic>
        <p:nvPicPr>
          <p:cNvPr id="129" name="P28-29.pdf" descr="P28-29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156" y="872573"/>
            <a:ext cx="9611072" cy="6894937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西浦支援学校に…"/>
          <p:cNvSpPr txBox="1"/>
          <p:nvPr/>
        </p:nvSpPr>
        <p:spPr>
          <a:xfrm>
            <a:off x="10534650" y="2051049"/>
            <a:ext cx="2247901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西浦支援学校に</a:t>
            </a:r>
          </a:p>
          <a:p>
            <a:pPr/>
            <a:r>
              <a:t>○を動かそう</a:t>
            </a:r>
          </a:p>
        </p:txBody>
      </p:sp>
      <p:sp>
        <p:nvSpPr>
          <p:cNvPr id="131" name="西浦支援学校のまわりは…"/>
          <p:cNvSpPr txBox="1"/>
          <p:nvPr/>
        </p:nvSpPr>
        <p:spPr>
          <a:xfrm>
            <a:off x="9429749" y="4711698"/>
            <a:ext cx="3467101" cy="3759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西浦支援学校のまわりは</a:t>
            </a:r>
          </a:p>
          <a:p>
            <a:pPr/>
            <a:r>
              <a:t>川が洪水になると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くらいの水の深さになる</a:t>
            </a:r>
          </a:p>
        </p:txBody>
      </p:sp>
      <p:sp>
        <p:nvSpPr>
          <p:cNvPr id="132" name="四角形"/>
          <p:cNvSpPr/>
          <p:nvPr/>
        </p:nvSpPr>
        <p:spPr>
          <a:xfrm>
            <a:off x="9629080" y="5956300"/>
            <a:ext cx="3280322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3" name="西浦支援学校に…"/>
          <p:cNvSpPr txBox="1"/>
          <p:nvPr/>
        </p:nvSpPr>
        <p:spPr>
          <a:xfrm>
            <a:off x="1543049" y="8185149"/>
            <a:ext cx="3162301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西浦支援学校に</a:t>
            </a:r>
          </a:p>
          <a:p>
            <a:pPr/>
            <a:r>
              <a:t>一番近い避難場所は？</a:t>
            </a:r>
          </a:p>
        </p:txBody>
      </p:sp>
      <p:sp>
        <p:nvSpPr>
          <p:cNvPr id="134" name="四角形"/>
          <p:cNvSpPr/>
          <p:nvPr/>
        </p:nvSpPr>
        <p:spPr>
          <a:xfrm>
            <a:off x="4862239" y="8058150"/>
            <a:ext cx="4316414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35" name="楕円"/>
          <p:cNvSpPr/>
          <p:nvPr/>
        </p:nvSpPr>
        <p:spPr>
          <a:xfrm>
            <a:off x="10755399" y="3308350"/>
            <a:ext cx="1210647" cy="1068412"/>
          </a:xfrm>
          <a:prstGeom prst="ellipse">
            <a:avLst/>
          </a:prstGeom>
          <a:ln w="292100">
            <a:solidFill>
              <a:srgbClr val="F12922"/>
            </a:solidFill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D71A16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見てみよう②"/>
          <p:cNvSpPr txBox="1"/>
          <p:nvPr>
            <p:ph type="title"/>
          </p:nvPr>
        </p:nvSpPr>
        <p:spPr>
          <a:xfrm>
            <a:off x="10414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見てみよう②</a:t>
            </a:r>
          </a:p>
        </p:txBody>
      </p:sp>
      <p:sp>
        <p:nvSpPr>
          <p:cNvPr id="138" name="古市駅に…"/>
          <p:cNvSpPr txBox="1"/>
          <p:nvPr/>
        </p:nvSpPr>
        <p:spPr>
          <a:xfrm>
            <a:off x="10687050" y="2051049"/>
            <a:ext cx="1943101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古市駅に</a:t>
            </a:r>
          </a:p>
          <a:p>
            <a:pPr/>
            <a:r>
              <a:t>○を動かそう</a:t>
            </a:r>
          </a:p>
        </p:txBody>
      </p:sp>
      <p:sp>
        <p:nvSpPr>
          <p:cNvPr id="139" name="古市駅のまわりは…"/>
          <p:cNvSpPr txBox="1"/>
          <p:nvPr/>
        </p:nvSpPr>
        <p:spPr>
          <a:xfrm>
            <a:off x="9429749" y="4711698"/>
            <a:ext cx="3467101" cy="3759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古市駅のまわりは</a:t>
            </a:r>
          </a:p>
          <a:p>
            <a:pPr/>
            <a:r>
              <a:t>川が洪水になると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くらいの水の深さになる</a:t>
            </a:r>
          </a:p>
        </p:txBody>
      </p:sp>
      <p:sp>
        <p:nvSpPr>
          <p:cNvPr id="140" name="四角形"/>
          <p:cNvSpPr/>
          <p:nvPr/>
        </p:nvSpPr>
        <p:spPr>
          <a:xfrm>
            <a:off x="9629080" y="5956300"/>
            <a:ext cx="3280322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41" name="古市駅に…"/>
          <p:cNvSpPr txBox="1"/>
          <p:nvPr/>
        </p:nvSpPr>
        <p:spPr>
          <a:xfrm>
            <a:off x="1543049" y="8185149"/>
            <a:ext cx="3162301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古市駅に</a:t>
            </a:r>
          </a:p>
          <a:p>
            <a:pPr/>
            <a:r>
              <a:t>一番近い避難場所は？</a:t>
            </a:r>
          </a:p>
        </p:txBody>
      </p:sp>
      <p:sp>
        <p:nvSpPr>
          <p:cNvPr id="142" name="四角形"/>
          <p:cNvSpPr/>
          <p:nvPr/>
        </p:nvSpPr>
        <p:spPr>
          <a:xfrm>
            <a:off x="4862239" y="8058150"/>
            <a:ext cx="4316414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pic>
        <p:nvPicPr>
          <p:cNvPr id="143" name="P32-33.pdf" descr="P32-33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83878" y="1151687"/>
            <a:ext cx="9747799" cy="6993026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楕円"/>
          <p:cNvSpPr/>
          <p:nvPr/>
        </p:nvSpPr>
        <p:spPr>
          <a:xfrm>
            <a:off x="10755399" y="3308350"/>
            <a:ext cx="1210647" cy="1068412"/>
          </a:xfrm>
          <a:prstGeom prst="ellipse">
            <a:avLst/>
          </a:prstGeom>
          <a:ln w="292100">
            <a:solidFill>
              <a:srgbClr val="F12922"/>
            </a:solidFill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D71A16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ちなみに自分の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ちなみに自分の…</a:t>
            </a:r>
          </a:p>
        </p:txBody>
      </p:sp>
      <p:sp>
        <p:nvSpPr>
          <p:cNvPr id="147" name="住所"/>
          <p:cNvSpPr txBox="1"/>
          <p:nvPr/>
        </p:nvSpPr>
        <p:spPr>
          <a:xfrm>
            <a:off x="523424" y="2647664"/>
            <a:ext cx="1701801" cy="1054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/>
            </a:lvl1pPr>
          </a:lstStyle>
          <a:p>
            <a:pPr/>
            <a:r>
              <a:t>住所</a:t>
            </a:r>
          </a:p>
        </p:txBody>
      </p:sp>
      <p:sp>
        <p:nvSpPr>
          <p:cNvPr id="148" name="電話番号"/>
          <p:cNvSpPr txBox="1"/>
          <p:nvPr/>
        </p:nvSpPr>
        <p:spPr>
          <a:xfrm>
            <a:off x="371005" y="6675396"/>
            <a:ext cx="2654301" cy="1054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5000"/>
            </a:lvl1pPr>
          </a:lstStyle>
          <a:p>
            <a:pPr/>
            <a:r>
              <a:t>電話番号</a:t>
            </a:r>
          </a:p>
        </p:txBody>
      </p:sp>
      <p:sp>
        <p:nvSpPr>
          <p:cNvPr id="149" name="四角形"/>
          <p:cNvSpPr/>
          <p:nvPr/>
        </p:nvSpPr>
        <p:spPr>
          <a:xfrm>
            <a:off x="3062237" y="2505896"/>
            <a:ext cx="9313434" cy="1905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50" name="四角形"/>
          <p:cNvSpPr/>
          <p:nvPr/>
        </p:nvSpPr>
        <p:spPr>
          <a:xfrm>
            <a:off x="3094970" y="6249947"/>
            <a:ext cx="9640758" cy="1905001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自分の住んでいる所の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391414">
              <a:defRPr sz="5360"/>
            </a:pPr>
            <a:r>
              <a:t>自分の住んでいる所の</a:t>
            </a:r>
          </a:p>
          <a:p>
            <a:pPr defTabSz="391414">
              <a:defRPr sz="5360"/>
            </a:pPr>
            <a:r>
              <a:t>ハザードマップを見てみよう</a:t>
            </a:r>
          </a:p>
        </p:txBody>
      </p:sp>
      <p:sp>
        <p:nvSpPr>
          <p:cNvPr id="153" name="「自分の住んでいる市 防災マップ」…">
            <a:hlinkClick r:id="rId2" invalidUrl="" action="" tgtFrame="" tooltip="" history="1" highlightClick="0" endSnd="0"/>
          </p:cNvPr>
          <p:cNvSpPr txBox="1"/>
          <p:nvPr/>
        </p:nvSpPr>
        <p:spPr>
          <a:xfrm>
            <a:off x="3763517" y="2832099"/>
            <a:ext cx="5274565" cy="1473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「自分の住んでいる市　防災マップ」</a:t>
            </a:r>
          </a:p>
          <a:p>
            <a:pPr/>
          </a:p>
          <a:p>
            <a:pPr/>
            <a:r>
              <a:t>で検索</a:t>
            </a:r>
          </a:p>
        </p:txBody>
      </p:sp>
      <p:pic>
        <p:nvPicPr>
          <p:cNvPr id="154" name="スクリーンショット 2020-01-12 21.58.58.png" descr="スクリーンショット 2020-01-12 21.58.5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75808" y="4574456"/>
            <a:ext cx="4407141" cy="4926583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大阪府羽曳野市の場合！！"/>
          <p:cNvSpPr/>
          <p:nvPr/>
        </p:nvSpPr>
        <p:spPr>
          <a:xfrm>
            <a:off x="5257800" y="5499100"/>
            <a:ext cx="4834881" cy="2255640"/>
          </a:xfrm>
          <a:prstGeom prst="wedgeEllipseCallout">
            <a:avLst>
              <a:gd name="adj1" fmla="val -49417"/>
              <a:gd name="adj2" fmla="val 70000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大阪府羽曳野市の場合！！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見てみよう"/>
          <p:cNvSpPr txBox="1"/>
          <p:nvPr>
            <p:ph type="title"/>
          </p:nvPr>
        </p:nvSpPr>
        <p:spPr>
          <a:xfrm>
            <a:off x="1041400" y="-203200"/>
            <a:ext cx="11099800" cy="2159000"/>
          </a:xfrm>
          <a:prstGeom prst="rect">
            <a:avLst/>
          </a:prstGeom>
        </p:spPr>
        <p:txBody>
          <a:bodyPr/>
          <a:lstStyle/>
          <a:p>
            <a:pPr/>
            <a:r>
              <a:t>見てみよう</a:t>
            </a:r>
          </a:p>
        </p:txBody>
      </p:sp>
      <p:sp>
        <p:nvSpPr>
          <p:cNvPr id="158" name="自分の住んでいる所に…"/>
          <p:cNvSpPr txBox="1"/>
          <p:nvPr/>
        </p:nvSpPr>
        <p:spPr>
          <a:xfrm>
            <a:off x="9364217" y="2033612"/>
            <a:ext cx="3140965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自分の住んでいる所に</a:t>
            </a:r>
          </a:p>
          <a:p>
            <a:pPr/>
            <a:r>
              <a:t>○をつけよう</a:t>
            </a:r>
          </a:p>
        </p:txBody>
      </p:sp>
      <p:sp>
        <p:nvSpPr>
          <p:cNvPr id="159" name="自分の住んでいる所のまわりは…"/>
          <p:cNvSpPr txBox="1"/>
          <p:nvPr/>
        </p:nvSpPr>
        <p:spPr>
          <a:xfrm>
            <a:off x="7717385" y="4635497"/>
            <a:ext cx="5562498" cy="3759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自分の住んでいる所のまわりは</a:t>
            </a:r>
          </a:p>
          <a:p>
            <a:pPr/>
            <a:r>
              <a:t>川が洪水になると</a:t>
            </a:r>
          </a:p>
          <a:p>
            <a:pPr/>
          </a:p>
          <a:p>
            <a:pPr/>
          </a:p>
          <a:p>
            <a:pPr/>
          </a:p>
          <a:p>
            <a:pPr/>
          </a:p>
          <a:p>
            <a:pPr/>
            <a:r>
              <a:t>くらいの水の深さになる</a:t>
            </a:r>
          </a:p>
        </p:txBody>
      </p:sp>
      <p:sp>
        <p:nvSpPr>
          <p:cNvPr id="160" name="四角形"/>
          <p:cNvSpPr/>
          <p:nvPr/>
        </p:nvSpPr>
        <p:spPr>
          <a:xfrm>
            <a:off x="9629080" y="5956300"/>
            <a:ext cx="3280322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1" name="自分の住んでいる所に…"/>
          <p:cNvSpPr txBox="1"/>
          <p:nvPr/>
        </p:nvSpPr>
        <p:spPr>
          <a:xfrm>
            <a:off x="1543049" y="8185149"/>
            <a:ext cx="3162301" cy="1016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自分の住んでいる所に</a:t>
            </a:r>
          </a:p>
          <a:p>
            <a:pPr/>
            <a:r>
              <a:t>一番近い避難場所は？</a:t>
            </a:r>
          </a:p>
        </p:txBody>
      </p:sp>
      <p:sp>
        <p:nvSpPr>
          <p:cNvPr id="162" name="四角形"/>
          <p:cNvSpPr/>
          <p:nvPr/>
        </p:nvSpPr>
        <p:spPr>
          <a:xfrm>
            <a:off x="4862239" y="8058150"/>
            <a:ext cx="4316414" cy="1270000"/>
          </a:xfrm>
          <a:prstGeom prst="rect">
            <a:avLst/>
          </a:prstGeom>
          <a:solidFill>
            <a:schemeClr val="accent1">
              <a:lumOff val="13529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>
                <a:latin typeface="+mn-lt"/>
                <a:ea typeface="+mn-ea"/>
                <a:cs typeface="+mn-cs"/>
                <a:sym typeface="ヒラギノ角ゴ ProN W3"/>
              </a:defRPr>
            </a:pPr>
          </a:p>
        </p:txBody>
      </p:sp>
      <p:sp>
        <p:nvSpPr>
          <p:cNvPr id="163" name="自分の住んでいる所のハザードマップをはりつけ"/>
          <p:cNvSpPr/>
          <p:nvPr/>
        </p:nvSpPr>
        <p:spPr>
          <a:xfrm>
            <a:off x="431800" y="1727200"/>
            <a:ext cx="7406134" cy="572660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2200">
                <a:solidFill>
                  <a:srgbClr val="000000"/>
                </a:solidFill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自分の住んでいる所のハザードマップをはりつけ</a:t>
            </a:r>
          </a:p>
        </p:txBody>
      </p:sp>
      <p:sp>
        <p:nvSpPr>
          <p:cNvPr id="164" name="楕円"/>
          <p:cNvSpPr/>
          <p:nvPr/>
        </p:nvSpPr>
        <p:spPr>
          <a:xfrm>
            <a:off x="10755399" y="3308350"/>
            <a:ext cx="1210647" cy="1068412"/>
          </a:xfrm>
          <a:prstGeom prst="ellipse">
            <a:avLst/>
          </a:prstGeom>
          <a:ln w="292100">
            <a:solidFill>
              <a:srgbClr val="F12922"/>
            </a:solidFill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D71A16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