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消費税ってなんだ？"/>
          <p:cNvSpPr txBox="1"/>
          <p:nvPr>
            <p:ph type="ctrTitle"/>
          </p:nvPr>
        </p:nvSpPr>
        <p:spPr>
          <a:xfrm>
            <a:off x="365312" y="1638300"/>
            <a:ext cx="11499825" cy="3302000"/>
          </a:xfrm>
          <a:prstGeom prst="rect">
            <a:avLst/>
          </a:prstGeom>
        </p:spPr>
        <p:txBody>
          <a:bodyPr/>
          <a:lstStyle/>
          <a:p>
            <a:pPr/>
            <a:r>
              <a:t>消費税ってなんだ？</a:t>
            </a:r>
          </a:p>
        </p:txBody>
      </p:sp>
      <p:sp>
        <p:nvSpPr>
          <p:cNvPr id="120" name="どれが何%❓"/>
          <p:cNvSpPr txBox="1"/>
          <p:nvPr>
            <p:ph type="subTitle" sz="quarter" idx="1"/>
          </p:nvPr>
        </p:nvSpPr>
        <p:spPr>
          <a:xfrm>
            <a:off x="1270000" y="6151192"/>
            <a:ext cx="10464800" cy="1130301"/>
          </a:xfrm>
          <a:prstGeom prst="rect">
            <a:avLst/>
          </a:prstGeom>
        </p:spPr>
        <p:txBody>
          <a:bodyPr/>
          <a:lstStyle/>
          <a:p>
            <a:pPr/>
            <a:r>
              <a:t>どれが何%❓</a:t>
            </a:r>
          </a:p>
        </p:txBody>
      </p:sp>
      <p:pic>
        <p:nvPicPr>
          <p:cNvPr id="121" name="money_bag_yen.png" descr="money_bag_ye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16564" y="4774207"/>
            <a:ext cx="4660901" cy="50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2019年10月1日から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2019年10月1日から…</a:t>
            </a:r>
          </a:p>
        </p:txBody>
      </p:sp>
      <p:sp>
        <p:nvSpPr>
          <p:cNvPr id="124" name="四角形"/>
          <p:cNvSpPr/>
          <p:nvPr/>
        </p:nvSpPr>
        <p:spPr>
          <a:xfrm>
            <a:off x="888461" y="2973611"/>
            <a:ext cx="4596062" cy="116131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5" name="が上がります。"/>
          <p:cNvSpPr txBox="1"/>
          <p:nvPr/>
        </p:nvSpPr>
        <p:spPr>
          <a:xfrm>
            <a:off x="5799331" y="3236769"/>
            <a:ext cx="2571497" cy="635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/>
            </a:lvl1pPr>
          </a:lstStyle>
          <a:p>
            <a:pPr/>
            <a:r>
              <a:t>が上がります。</a:t>
            </a:r>
          </a:p>
        </p:txBody>
      </p:sp>
      <p:sp>
        <p:nvSpPr>
          <p:cNvPr id="126" name="今は何を買っても"/>
          <p:cNvSpPr txBox="1"/>
          <p:nvPr/>
        </p:nvSpPr>
        <p:spPr>
          <a:xfrm>
            <a:off x="953272" y="4845049"/>
            <a:ext cx="3135631" cy="67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今は何を買っても</a:t>
            </a:r>
          </a:p>
        </p:txBody>
      </p:sp>
      <p:sp>
        <p:nvSpPr>
          <p:cNvPr id="127" name="%"/>
          <p:cNvSpPr/>
          <p:nvPr/>
        </p:nvSpPr>
        <p:spPr>
          <a:xfrm>
            <a:off x="4787049" y="4611497"/>
            <a:ext cx="4596062" cy="116131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28" name="これが"/>
          <p:cNvSpPr txBox="1"/>
          <p:nvPr/>
        </p:nvSpPr>
        <p:spPr>
          <a:xfrm>
            <a:off x="4842677" y="6895359"/>
            <a:ext cx="1295401" cy="501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100"/>
            </a:lvl1pPr>
          </a:lstStyle>
          <a:p>
            <a:pPr/>
            <a:r>
              <a:t>これが</a:t>
            </a:r>
          </a:p>
        </p:txBody>
      </p:sp>
      <p:sp>
        <p:nvSpPr>
          <p:cNvPr id="129" name="食べものと新聞以外"/>
          <p:cNvSpPr txBox="1"/>
          <p:nvPr/>
        </p:nvSpPr>
        <p:spPr>
          <a:xfrm>
            <a:off x="529321" y="8297000"/>
            <a:ext cx="3543301" cy="67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食べものと新聞以外</a:t>
            </a:r>
          </a:p>
        </p:txBody>
      </p:sp>
      <p:sp>
        <p:nvSpPr>
          <p:cNvPr id="130" name="%"/>
          <p:cNvSpPr/>
          <p:nvPr/>
        </p:nvSpPr>
        <p:spPr>
          <a:xfrm>
            <a:off x="4541710" y="7971311"/>
            <a:ext cx="4596062" cy="116131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pic>
        <p:nvPicPr>
          <p:cNvPr id="131" name="shopping_reji.png" descr="shopping_reji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779742" y="6368907"/>
            <a:ext cx="3135631" cy="29200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ちょっとややこしい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ちょっとややこしい…</a:t>
            </a:r>
          </a:p>
        </p:txBody>
      </p:sp>
      <p:sp>
        <p:nvSpPr>
          <p:cNvPr id="134" name="食べもの新聞8%、じゃあこれは❓"/>
          <p:cNvSpPr txBox="1"/>
          <p:nvPr/>
        </p:nvSpPr>
        <p:spPr>
          <a:xfrm>
            <a:off x="1115571" y="2226666"/>
            <a:ext cx="6288557" cy="792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食べもの新聞8%、じゃあこれは❓</a:t>
            </a:r>
          </a:p>
        </p:txBody>
      </p:sp>
      <p:sp>
        <p:nvSpPr>
          <p:cNvPr id="135" name="野菜"/>
          <p:cNvSpPr txBox="1"/>
          <p:nvPr/>
        </p:nvSpPr>
        <p:spPr>
          <a:xfrm>
            <a:off x="1165373" y="3499651"/>
            <a:ext cx="95250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野菜</a:t>
            </a:r>
          </a:p>
        </p:txBody>
      </p:sp>
      <p:sp>
        <p:nvSpPr>
          <p:cNvPr id="136" name="牛肉"/>
          <p:cNvSpPr txBox="1"/>
          <p:nvPr/>
        </p:nvSpPr>
        <p:spPr>
          <a:xfrm>
            <a:off x="1064789" y="4511674"/>
            <a:ext cx="1153669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牛肉</a:t>
            </a:r>
          </a:p>
        </p:txBody>
      </p:sp>
      <p:sp>
        <p:nvSpPr>
          <p:cNvPr id="137" name="サバ"/>
          <p:cNvSpPr txBox="1"/>
          <p:nvPr/>
        </p:nvSpPr>
        <p:spPr>
          <a:xfrm>
            <a:off x="1175851" y="5769036"/>
            <a:ext cx="931546" cy="5270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サバ</a:t>
            </a:r>
          </a:p>
        </p:txBody>
      </p:sp>
      <p:sp>
        <p:nvSpPr>
          <p:cNvPr id="138" name="金魚"/>
          <p:cNvSpPr txBox="1"/>
          <p:nvPr/>
        </p:nvSpPr>
        <p:spPr>
          <a:xfrm>
            <a:off x="1165373" y="6845165"/>
            <a:ext cx="95250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金魚</a:t>
            </a:r>
          </a:p>
        </p:txBody>
      </p:sp>
      <p:sp>
        <p:nvSpPr>
          <p:cNvPr id="139" name="ペットフード"/>
          <p:cNvSpPr txBox="1"/>
          <p:nvPr/>
        </p:nvSpPr>
        <p:spPr>
          <a:xfrm>
            <a:off x="724264" y="8047329"/>
            <a:ext cx="2599564" cy="527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ペットフード</a:t>
            </a:r>
          </a:p>
        </p:txBody>
      </p:sp>
      <p:sp>
        <p:nvSpPr>
          <p:cNvPr id="140" name="ミネラルウォーター"/>
          <p:cNvSpPr txBox="1"/>
          <p:nvPr/>
        </p:nvSpPr>
        <p:spPr>
          <a:xfrm>
            <a:off x="446193" y="9046292"/>
            <a:ext cx="3861055" cy="527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ミネラルウォーター</a:t>
            </a:r>
          </a:p>
        </p:txBody>
      </p:sp>
      <p:sp>
        <p:nvSpPr>
          <p:cNvPr id="141" name="ジュース"/>
          <p:cNvSpPr txBox="1"/>
          <p:nvPr/>
        </p:nvSpPr>
        <p:spPr>
          <a:xfrm>
            <a:off x="6984831" y="3240221"/>
            <a:ext cx="1732027" cy="527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ジュース</a:t>
            </a:r>
          </a:p>
        </p:txBody>
      </p:sp>
      <p:sp>
        <p:nvSpPr>
          <p:cNvPr id="142" name="薬"/>
          <p:cNvSpPr txBox="1"/>
          <p:nvPr/>
        </p:nvSpPr>
        <p:spPr>
          <a:xfrm>
            <a:off x="7479369" y="6144021"/>
            <a:ext cx="74295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薬</a:t>
            </a:r>
          </a:p>
        </p:txBody>
      </p:sp>
      <p:sp>
        <p:nvSpPr>
          <p:cNvPr id="143" name="おかし"/>
          <p:cNvSpPr txBox="1"/>
          <p:nvPr/>
        </p:nvSpPr>
        <p:spPr>
          <a:xfrm>
            <a:off x="7165044" y="4229243"/>
            <a:ext cx="1371601" cy="527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おかし</a:t>
            </a:r>
          </a:p>
        </p:txBody>
      </p:sp>
      <p:sp>
        <p:nvSpPr>
          <p:cNvPr id="144" name="お酒"/>
          <p:cNvSpPr txBox="1"/>
          <p:nvPr/>
        </p:nvSpPr>
        <p:spPr>
          <a:xfrm>
            <a:off x="7374594" y="5085031"/>
            <a:ext cx="95250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お酒</a:t>
            </a:r>
          </a:p>
        </p:txBody>
      </p:sp>
      <p:sp>
        <p:nvSpPr>
          <p:cNvPr id="145" name="水道水"/>
          <p:cNvSpPr txBox="1"/>
          <p:nvPr/>
        </p:nvSpPr>
        <p:spPr>
          <a:xfrm>
            <a:off x="7165044" y="7363048"/>
            <a:ext cx="137160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水道水</a:t>
            </a:r>
          </a:p>
        </p:txBody>
      </p:sp>
      <p:sp>
        <p:nvSpPr>
          <p:cNvPr id="146" name="%"/>
          <p:cNvSpPr/>
          <p:nvPr/>
        </p:nvSpPr>
        <p:spPr>
          <a:xfrm>
            <a:off x="3376513" y="3503745"/>
            <a:ext cx="2349678" cy="78426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47" name="%"/>
          <p:cNvSpPr/>
          <p:nvPr/>
        </p:nvSpPr>
        <p:spPr>
          <a:xfrm>
            <a:off x="3376513" y="4511675"/>
            <a:ext cx="2349678" cy="73025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48" name="%"/>
          <p:cNvSpPr/>
          <p:nvPr/>
        </p:nvSpPr>
        <p:spPr>
          <a:xfrm>
            <a:off x="3376513" y="5596160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49" name="%"/>
          <p:cNvSpPr/>
          <p:nvPr/>
        </p:nvSpPr>
        <p:spPr>
          <a:xfrm>
            <a:off x="3376513" y="6734768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0" name="%"/>
          <p:cNvSpPr/>
          <p:nvPr/>
        </p:nvSpPr>
        <p:spPr>
          <a:xfrm>
            <a:off x="3697935" y="7873376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1" name="%"/>
          <p:cNvSpPr/>
          <p:nvPr/>
        </p:nvSpPr>
        <p:spPr>
          <a:xfrm>
            <a:off x="4717624" y="8927538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2" name="%"/>
          <p:cNvSpPr/>
          <p:nvPr/>
        </p:nvSpPr>
        <p:spPr>
          <a:xfrm>
            <a:off x="9064722" y="3153782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3" name="%"/>
          <p:cNvSpPr/>
          <p:nvPr/>
        </p:nvSpPr>
        <p:spPr>
          <a:xfrm>
            <a:off x="9064722" y="4184972"/>
            <a:ext cx="2349678" cy="61559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4" name="%"/>
          <p:cNvSpPr/>
          <p:nvPr/>
        </p:nvSpPr>
        <p:spPr>
          <a:xfrm>
            <a:off x="9064722" y="5129302"/>
            <a:ext cx="2349678" cy="73726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5" name="%"/>
          <p:cNvSpPr/>
          <p:nvPr/>
        </p:nvSpPr>
        <p:spPr>
          <a:xfrm>
            <a:off x="9064722" y="6197832"/>
            <a:ext cx="2349678" cy="69992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56" name="%"/>
          <p:cNvSpPr/>
          <p:nvPr/>
        </p:nvSpPr>
        <p:spPr>
          <a:xfrm>
            <a:off x="9064722" y="7378210"/>
            <a:ext cx="2349678" cy="69992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pic>
        <p:nvPicPr>
          <p:cNvPr id="157" name="vegetable.png" descr="vegetab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3040" y="1973326"/>
            <a:ext cx="1651469" cy="1076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news_shinbunshi.png" descr="news_shinbunsh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99179" y="1625809"/>
            <a:ext cx="1371601" cy="1545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ちょっとややこしい②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ちょっとややこしい②</a:t>
            </a:r>
          </a:p>
        </p:txBody>
      </p:sp>
      <p:sp>
        <p:nvSpPr>
          <p:cNvPr id="161" name="食べものは8%だけど、外食は10%"/>
          <p:cNvSpPr txBox="1"/>
          <p:nvPr/>
        </p:nvSpPr>
        <p:spPr>
          <a:xfrm>
            <a:off x="907979" y="2362867"/>
            <a:ext cx="8421112" cy="673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/>
            </a:lvl1pPr>
          </a:lstStyle>
          <a:p>
            <a:pPr/>
            <a:r>
              <a:t>食べものは8%だけど、外食は10%</a:t>
            </a:r>
          </a:p>
        </p:txBody>
      </p:sp>
      <p:sp>
        <p:nvSpPr>
          <p:cNvPr id="162" name="マクドナルド"/>
          <p:cNvSpPr txBox="1"/>
          <p:nvPr/>
        </p:nvSpPr>
        <p:spPr>
          <a:xfrm>
            <a:off x="236601" y="5796740"/>
            <a:ext cx="2595373" cy="527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マクドナルド</a:t>
            </a:r>
          </a:p>
        </p:txBody>
      </p:sp>
      <p:sp>
        <p:nvSpPr>
          <p:cNvPr id="163" name="お店で食べる…"/>
          <p:cNvSpPr txBox="1"/>
          <p:nvPr/>
        </p:nvSpPr>
        <p:spPr>
          <a:xfrm>
            <a:off x="2105880" y="5576977"/>
            <a:ext cx="4085600" cy="1365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300"/>
            </a:pPr>
            <a:r>
              <a:t>お店で食べる</a:t>
            </a:r>
          </a:p>
          <a:p>
            <a:pPr>
              <a:defRPr sz="3300"/>
            </a:pPr>
            <a:r>
              <a:t>持って帰る</a:t>
            </a:r>
          </a:p>
        </p:txBody>
      </p:sp>
      <p:sp>
        <p:nvSpPr>
          <p:cNvPr id="164" name="ステーキガストで食べる"/>
          <p:cNvSpPr txBox="1"/>
          <p:nvPr/>
        </p:nvSpPr>
        <p:spPr>
          <a:xfrm>
            <a:off x="230111" y="3525072"/>
            <a:ext cx="4724401" cy="730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ステーキガストで食べる</a:t>
            </a:r>
          </a:p>
        </p:txBody>
      </p:sp>
      <p:sp>
        <p:nvSpPr>
          <p:cNvPr id="165" name="学校の給食"/>
          <p:cNvSpPr txBox="1"/>
          <p:nvPr/>
        </p:nvSpPr>
        <p:spPr>
          <a:xfrm>
            <a:off x="324612" y="8263881"/>
            <a:ext cx="2419351" cy="7302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学校の給食</a:t>
            </a:r>
          </a:p>
        </p:txBody>
      </p:sp>
      <p:sp>
        <p:nvSpPr>
          <p:cNvPr id="166" name="牛丼屋 お店で食べる…"/>
          <p:cNvSpPr txBox="1"/>
          <p:nvPr/>
        </p:nvSpPr>
        <p:spPr>
          <a:xfrm>
            <a:off x="6415695" y="3829886"/>
            <a:ext cx="4724586" cy="1365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300"/>
            </a:pPr>
            <a:r>
              <a:t>牛丼屋 お店で食べる</a:t>
            </a:r>
          </a:p>
          <a:p>
            <a:pPr>
              <a:defRPr sz="3300"/>
            </a:pPr>
            <a:r>
              <a:t>       持って帰る</a:t>
            </a:r>
          </a:p>
        </p:txBody>
      </p:sp>
      <p:sp>
        <p:nvSpPr>
          <p:cNvPr id="167" name="コンビニの肉まん"/>
          <p:cNvSpPr txBox="1"/>
          <p:nvPr/>
        </p:nvSpPr>
        <p:spPr>
          <a:xfrm>
            <a:off x="7084173" y="5695139"/>
            <a:ext cx="4210908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コンビニの肉まん</a:t>
            </a:r>
          </a:p>
        </p:txBody>
      </p:sp>
      <p:sp>
        <p:nvSpPr>
          <p:cNvPr id="168" name="宅配ピザ"/>
          <p:cNvSpPr txBox="1"/>
          <p:nvPr/>
        </p:nvSpPr>
        <p:spPr>
          <a:xfrm>
            <a:off x="7532597" y="8005257"/>
            <a:ext cx="1790701" cy="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300"/>
            </a:lvl1pPr>
          </a:lstStyle>
          <a:p>
            <a:pPr/>
            <a:r>
              <a:t>宅配ピザ</a:t>
            </a:r>
          </a:p>
        </p:txBody>
      </p:sp>
      <p:sp>
        <p:nvSpPr>
          <p:cNvPr id="169" name="%"/>
          <p:cNvSpPr/>
          <p:nvPr/>
        </p:nvSpPr>
        <p:spPr>
          <a:xfrm>
            <a:off x="5013221" y="3602857"/>
            <a:ext cx="1613661" cy="78426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0" name="%"/>
          <p:cNvSpPr/>
          <p:nvPr/>
        </p:nvSpPr>
        <p:spPr>
          <a:xfrm>
            <a:off x="5523228" y="5668134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1" name="%"/>
          <p:cNvSpPr/>
          <p:nvPr/>
        </p:nvSpPr>
        <p:spPr>
          <a:xfrm>
            <a:off x="5523228" y="6612024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2" name="%"/>
          <p:cNvSpPr/>
          <p:nvPr/>
        </p:nvSpPr>
        <p:spPr>
          <a:xfrm>
            <a:off x="2923584" y="8263882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3" name="%"/>
          <p:cNvSpPr/>
          <p:nvPr/>
        </p:nvSpPr>
        <p:spPr>
          <a:xfrm>
            <a:off x="9521591" y="8102851"/>
            <a:ext cx="1644329" cy="784263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4" name="%"/>
          <p:cNvSpPr/>
          <p:nvPr/>
        </p:nvSpPr>
        <p:spPr>
          <a:xfrm>
            <a:off x="10996766" y="5867472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5" name="%"/>
          <p:cNvSpPr/>
          <p:nvPr/>
        </p:nvSpPr>
        <p:spPr>
          <a:xfrm>
            <a:off x="10996766" y="4484669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sp>
        <p:nvSpPr>
          <p:cNvPr id="176" name="%"/>
          <p:cNvSpPr/>
          <p:nvPr/>
        </p:nvSpPr>
        <p:spPr>
          <a:xfrm>
            <a:off x="10996766" y="3632092"/>
            <a:ext cx="1644329" cy="784262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%</a:t>
            </a:r>
          </a:p>
        </p:txBody>
      </p:sp>
      <p:pic>
        <p:nvPicPr>
          <p:cNvPr id="177" name="food_hamburger_cheese.png" descr="food_hamburger_chee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16937" y="1875565"/>
            <a:ext cx="1613661" cy="16477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food_pizza.png" descr="food_pizza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224514" y="7862899"/>
            <a:ext cx="1548993" cy="15322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kyusyoku_boy_girl.png" descr="kyusyoku_boy_gir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34704" y="7731181"/>
            <a:ext cx="1570694" cy="1447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試しに計算してみ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試しに計算してみよう</a:t>
            </a:r>
          </a:p>
        </p:txBody>
      </p:sp>
      <p:sp>
        <p:nvSpPr>
          <p:cNvPr id="182" name="計算方法は"/>
          <p:cNvSpPr txBox="1"/>
          <p:nvPr/>
        </p:nvSpPr>
        <p:spPr>
          <a:xfrm>
            <a:off x="402145" y="3180204"/>
            <a:ext cx="2908301" cy="939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/>
            </a:lvl1pPr>
          </a:lstStyle>
          <a:p>
            <a:pPr/>
            <a:r>
              <a:t>計算方法は</a:t>
            </a:r>
          </a:p>
        </p:txBody>
      </p:sp>
      <p:sp>
        <p:nvSpPr>
          <p:cNvPr id="183" name="8%なら"/>
          <p:cNvSpPr txBox="1"/>
          <p:nvPr/>
        </p:nvSpPr>
        <p:spPr>
          <a:xfrm>
            <a:off x="4368886" y="3498642"/>
            <a:ext cx="1966977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8%なら</a:t>
            </a:r>
          </a:p>
        </p:txBody>
      </p:sp>
      <p:sp>
        <p:nvSpPr>
          <p:cNvPr id="184" name="10%なら"/>
          <p:cNvSpPr txBox="1"/>
          <p:nvPr/>
        </p:nvSpPr>
        <p:spPr>
          <a:xfrm>
            <a:off x="4053445" y="4572000"/>
            <a:ext cx="2328673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10%なら</a:t>
            </a:r>
          </a:p>
        </p:txBody>
      </p:sp>
      <p:sp>
        <p:nvSpPr>
          <p:cNvPr id="185" name="商品の値段"/>
          <p:cNvSpPr/>
          <p:nvPr/>
        </p:nvSpPr>
        <p:spPr>
          <a:xfrm>
            <a:off x="6669258" y="3372287"/>
            <a:ext cx="2395679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商品の値段</a:t>
            </a:r>
          </a:p>
        </p:txBody>
      </p:sp>
      <p:sp>
        <p:nvSpPr>
          <p:cNvPr id="186" name="✖︎"/>
          <p:cNvSpPr txBox="1"/>
          <p:nvPr/>
        </p:nvSpPr>
        <p:spPr>
          <a:xfrm>
            <a:off x="9424690" y="3498642"/>
            <a:ext cx="501006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✖︎</a:t>
            </a:r>
          </a:p>
        </p:txBody>
      </p:sp>
      <p:sp>
        <p:nvSpPr>
          <p:cNvPr id="187" name="四角形"/>
          <p:cNvSpPr/>
          <p:nvPr/>
        </p:nvSpPr>
        <p:spPr>
          <a:xfrm>
            <a:off x="10285449" y="3372287"/>
            <a:ext cx="2395679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88" name="商品の値段"/>
          <p:cNvSpPr/>
          <p:nvPr/>
        </p:nvSpPr>
        <p:spPr>
          <a:xfrm>
            <a:off x="6669258" y="4445645"/>
            <a:ext cx="2395679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商品の値段</a:t>
            </a:r>
          </a:p>
        </p:txBody>
      </p:sp>
      <p:sp>
        <p:nvSpPr>
          <p:cNvPr id="189" name="✖︎"/>
          <p:cNvSpPr txBox="1"/>
          <p:nvPr/>
        </p:nvSpPr>
        <p:spPr>
          <a:xfrm>
            <a:off x="9424690" y="4572000"/>
            <a:ext cx="501006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✖︎</a:t>
            </a:r>
          </a:p>
        </p:txBody>
      </p:sp>
      <p:sp>
        <p:nvSpPr>
          <p:cNvPr id="190" name="四角形"/>
          <p:cNvSpPr/>
          <p:nvPr/>
        </p:nvSpPr>
        <p:spPr>
          <a:xfrm>
            <a:off x="10285449" y="4445645"/>
            <a:ext cx="2395679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91" name="円"/>
          <p:cNvSpPr/>
          <p:nvPr/>
        </p:nvSpPr>
        <p:spPr>
          <a:xfrm>
            <a:off x="3605933" y="6097656"/>
            <a:ext cx="2395679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92" name="円"/>
          <p:cNvSpPr/>
          <p:nvPr/>
        </p:nvSpPr>
        <p:spPr>
          <a:xfrm>
            <a:off x="3605933" y="7401018"/>
            <a:ext cx="2395679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93" name="円"/>
          <p:cNvSpPr/>
          <p:nvPr/>
        </p:nvSpPr>
        <p:spPr>
          <a:xfrm>
            <a:off x="10285449" y="6542333"/>
            <a:ext cx="2395679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94" name="円"/>
          <p:cNvSpPr/>
          <p:nvPr/>
        </p:nvSpPr>
        <p:spPr>
          <a:xfrm>
            <a:off x="10285449" y="7600357"/>
            <a:ext cx="2395679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95" name="ニンジン 100円"/>
          <p:cNvSpPr txBox="1"/>
          <p:nvPr/>
        </p:nvSpPr>
        <p:spPr>
          <a:xfrm>
            <a:off x="890874" y="6325610"/>
            <a:ext cx="2390852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ニンジン 100円</a:t>
            </a:r>
          </a:p>
        </p:txBody>
      </p:sp>
      <p:sp>
        <p:nvSpPr>
          <p:cNvPr id="196" name="Tシャツ 1000円"/>
          <p:cNvSpPr txBox="1"/>
          <p:nvPr/>
        </p:nvSpPr>
        <p:spPr>
          <a:xfrm>
            <a:off x="612879" y="7628974"/>
            <a:ext cx="294684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Tシャツ 1000円</a:t>
            </a:r>
          </a:p>
        </p:txBody>
      </p:sp>
      <p:sp>
        <p:nvSpPr>
          <p:cNvPr id="197" name="マクド 500円のセット…"/>
          <p:cNvSpPr txBox="1"/>
          <p:nvPr/>
        </p:nvSpPr>
        <p:spPr>
          <a:xfrm>
            <a:off x="6657869" y="6070559"/>
            <a:ext cx="4177795" cy="223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マクド 500円のセット</a:t>
            </a:r>
          </a:p>
          <a:p>
            <a:pPr/>
          </a:p>
          <a:p>
            <a:pPr/>
            <a:r>
              <a:t>お店</a:t>
            </a:r>
          </a:p>
          <a:p>
            <a:pPr/>
          </a:p>
          <a:p>
            <a:pPr/>
            <a:r>
              <a:t>持ち帰り</a:t>
            </a:r>
          </a:p>
        </p:txBody>
      </p:sp>
      <p:pic>
        <p:nvPicPr>
          <p:cNvPr id="198" name="dentaku_syoumen_small.png" descr="dentaku_syoumen_sm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5057" y="4187931"/>
            <a:ext cx="1322476" cy="16661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どんなことに使われるの❓"/>
          <p:cNvSpPr txBox="1"/>
          <p:nvPr>
            <p:ph type="title"/>
          </p:nvPr>
        </p:nvSpPr>
        <p:spPr>
          <a:xfrm>
            <a:off x="1485900" y="139700"/>
            <a:ext cx="11099800" cy="2159000"/>
          </a:xfrm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どんなことに使われるの❓</a:t>
            </a:r>
          </a:p>
        </p:txBody>
      </p:sp>
      <p:sp>
        <p:nvSpPr>
          <p:cNvPr id="201" name="四角形"/>
          <p:cNvSpPr/>
          <p:nvPr/>
        </p:nvSpPr>
        <p:spPr>
          <a:xfrm>
            <a:off x="2523659" y="5086906"/>
            <a:ext cx="3752709" cy="130698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202" name="四角形"/>
          <p:cNvSpPr/>
          <p:nvPr/>
        </p:nvSpPr>
        <p:spPr>
          <a:xfrm>
            <a:off x="2523659" y="7361028"/>
            <a:ext cx="3752709" cy="1306987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203" name="歳をとったときや、病気などで…"/>
          <p:cNvSpPr txBox="1"/>
          <p:nvPr/>
        </p:nvSpPr>
        <p:spPr>
          <a:xfrm>
            <a:off x="6811039" y="2875169"/>
            <a:ext cx="4381501" cy="14732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歳をとったときや、病気などで</a:t>
            </a:r>
          </a:p>
          <a:p>
            <a:pPr/>
            <a:r>
              <a:t>働けなくなったときに</a:t>
            </a:r>
          </a:p>
          <a:p>
            <a:pPr/>
            <a:r>
              <a:t>もらうお金</a:t>
            </a:r>
          </a:p>
        </p:txBody>
      </p:sp>
      <p:sp>
        <p:nvSpPr>
          <p:cNvPr id="204" name="病院に行った時の補助"/>
          <p:cNvSpPr txBox="1"/>
          <p:nvPr/>
        </p:nvSpPr>
        <p:spPr>
          <a:xfrm>
            <a:off x="6783527" y="5460999"/>
            <a:ext cx="31623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病院に行った時の補助</a:t>
            </a:r>
          </a:p>
        </p:txBody>
      </p:sp>
      <p:sp>
        <p:nvSpPr>
          <p:cNvPr id="205" name="お年寄りや重い病気になった時のお助け"/>
          <p:cNvSpPr txBox="1"/>
          <p:nvPr/>
        </p:nvSpPr>
        <p:spPr>
          <a:xfrm>
            <a:off x="6684039" y="7735121"/>
            <a:ext cx="56007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お年寄りや重い病気になった時のお助け</a:t>
            </a:r>
          </a:p>
        </p:txBody>
      </p:sp>
      <p:sp>
        <p:nvSpPr>
          <p:cNvPr id="206" name="四角形"/>
          <p:cNvSpPr/>
          <p:nvPr/>
        </p:nvSpPr>
        <p:spPr>
          <a:xfrm>
            <a:off x="2523659" y="2812785"/>
            <a:ext cx="3752709" cy="1306988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207" name="nenkin_techou_man.png" descr="nenkin_techou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092" y="2587152"/>
            <a:ext cx="1399833" cy="1622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kaigo_kurumaisu.png" descr="kaigo_kurumaisu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350" y="6928662"/>
            <a:ext cx="1630046" cy="2159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tatemono_byouin2.png" descr="tatemono_byouin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1986" y="4615955"/>
            <a:ext cx="1630045" cy="19064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